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0" r:id="rId3"/>
    <p:sldId id="431" r:id="rId4"/>
    <p:sldId id="436" r:id="rId5"/>
    <p:sldId id="375" r:id="rId6"/>
    <p:sldId id="434" r:id="rId7"/>
    <p:sldId id="435" r:id="rId8"/>
    <p:sldId id="437" r:id="rId9"/>
    <p:sldId id="433" r:id="rId10"/>
  </p:sldIdLst>
  <p:sldSz cx="9144000" cy="6858000" type="screen4x3"/>
  <p:notesSz cx="6797675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9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CCD"/>
    <a:srgbClr val="F0A61E"/>
    <a:srgbClr val="D69B20"/>
    <a:srgbClr val="2B90D7"/>
    <a:srgbClr val="009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1" autoAdjust="0"/>
    <p:restoredTop sz="88758" autoAdjust="0"/>
  </p:normalViewPr>
  <p:slideViewPr>
    <p:cSldViewPr snapToObjects="1">
      <p:cViewPr varScale="1">
        <p:scale>
          <a:sx n="92" d="100"/>
          <a:sy n="92" d="100"/>
        </p:scale>
        <p:origin x="708" y="66"/>
      </p:cViewPr>
      <p:guideLst>
        <p:guide orient="horz" pos="2160"/>
        <p:guide orient="horz" pos="69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7487A-E05E-443E-9954-2079C9D5CAD0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A8FFAC3-0AFC-4AB0-917B-210E24643477}">
      <dgm:prSet/>
      <dgm:spPr/>
      <dgm:t>
        <a:bodyPr/>
        <a:lstStyle/>
        <a:p>
          <a:r>
            <a:rPr lang="is-IS"/>
            <a:t>Greining og mat á sjón og sjónnýtingu</a:t>
          </a:r>
          <a:endParaRPr lang="en-US"/>
        </a:p>
      </dgm:t>
    </dgm:pt>
    <dgm:pt modelId="{60225827-3E02-465F-ADE2-CA3A5D65D8B1}" type="parTrans" cxnId="{DA9FC3AE-3209-4CBD-AB4F-EA1C42BEEF88}">
      <dgm:prSet/>
      <dgm:spPr/>
      <dgm:t>
        <a:bodyPr/>
        <a:lstStyle/>
        <a:p>
          <a:endParaRPr lang="en-US"/>
        </a:p>
      </dgm:t>
    </dgm:pt>
    <dgm:pt modelId="{7C526069-2F0D-4806-B94A-40120BFE086F}" type="sibTrans" cxnId="{DA9FC3AE-3209-4CBD-AB4F-EA1C42BEEF88}">
      <dgm:prSet/>
      <dgm:spPr/>
      <dgm:t>
        <a:bodyPr/>
        <a:lstStyle/>
        <a:p>
          <a:endParaRPr lang="en-US"/>
        </a:p>
      </dgm:t>
    </dgm:pt>
    <dgm:pt modelId="{F89E1FA5-963A-42BD-A1C7-53BC1A7AAC92}">
      <dgm:prSet/>
      <dgm:spPr/>
      <dgm:t>
        <a:bodyPr/>
        <a:lstStyle/>
        <a:p>
          <a:r>
            <a:rPr lang="is-IS"/>
            <a:t>Ráðgjöf, fræðsla og kennsla</a:t>
          </a:r>
          <a:endParaRPr lang="en-US"/>
        </a:p>
      </dgm:t>
    </dgm:pt>
    <dgm:pt modelId="{D83E1D46-ADCD-44CF-B762-406F742D72CB}" type="parTrans" cxnId="{030B1E65-7929-4155-9D26-3D6010E1B73E}">
      <dgm:prSet/>
      <dgm:spPr/>
      <dgm:t>
        <a:bodyPr/>
        <a:lstStyle/>
        <a:p>
          <a:endParaRPr lang="en-US"/>
        </a:p>
      </dgm:t>
    </dgm:pt>
    <dgm:pt modelId="{CC76B5B1-D46E-4670-94BB-CCF82AB2E974}" type="sibTrans" cxnId="{030B1E65-7929-4155-9D26-3D6010E1B73E}">
      <dgm:prSet/>
      <dgm:spPr/>
      <dgm:t>
        <a:bodyPr/>
        <a:lstStyle/>
        <a:p>
          <a:endParaRPr lang="en-US"/>
        </a:p>
      </dgm:t>
    </dgm:pt>
    <dgm:pt modelId="{F3748449-8233-4F47-8961-7CA5331CDBE0}">
      <dgm:prSet/>
      <dgm:spPr/>
      <dgm:t>
        <a:bodyPr/>
        <a:lstStyle/>
        <a:p>
          <a:r>
            <a:rPr lang="is-IS"/>
            <a:t>Mat á þörf fyrir hjálpartæki og úthlutun og kennsla í notkun þeirra</a:t>
          </a:r>
          <a:endParaRPr lang="en-US"/>
        </a:p>
      </dgm:t>
    </dgm:pt>
    <dgm:pt modelId="{86BEA356-8FBA-4CE1-9D7D-E2CDB3195ACC}" type="parTrans" cxnId="{F4864048-BE3A-4E88-A309-032C0AC06A3E}">
      <dgm:prSet/>
      <dgm:spPr/>
      <dgm:t>
        <a:bodyPr/>
        <a:lstStyle/>
        <a:p>
          <a:endParaRPr lang="en-US"/>
        </a:p>
      </dgm:t>
    </dgm:pt>
    <dgm:pt modelId="{6FF8429C-BA78-4DDA-B150-ABA2083D347A}" type="sibTrans" cxnId="{F4864048-BE3A-4E88-A309-032C0AC06A3E}">
      <dgm:prSet/>
      <dgm:spPr/>
      <dgm:t>
        <a:bodyPr/>
        <a:lstStyle/>
        <a:p>
          <a:endParaRPr lang="en-US"/>
        </a:p>
      </dgm:t>
    </dgm:pt>
    <dgm:pt modelId="{1D9C5353-3F1A-4E76-83C5-4396E1A5F254}">
      <dgm:prSet/>
      <dgm:spPr/>
      <dgm:t>
        <a:bodyPr/>
        <a:lstStyle/>
        <a:p>
          <a:r>
            <a:rPr lang="is-IS"/>
            <a:t>Mat á þörf fyrir sérútbúið námsefni svo sem eins og stækkað letur eða rafrænt efni</a:t>
          </a:r>
          <a:endParaRPr lang="en-US"/>
        </a:p>
      </dgm:t>
    </dgm:pt>
    <dgm:pt modelId="{3089541E-71A7-4486-AEBA-695695A03691}" type="parTrans" cxnId="{DCC8DB4F-11F2-4384-9DAB-CEC56ABA891F}">
      <dgm:prSet/>
      <dgm:spPr/>
      <dgm:t>
        <a:bodyPr/>
        <a:lstStyle/>
        <a:p>
          <a:endParaRPr lang="en-US"/>
        </a:p>
      </dgm:t>
    </dgm:pt>
    <dgm:pt modelId="{840745C6-3A8A-4895-9C9E-150FA0ADD01F}" type="sibTrans" cxnId="{DCC8DB4F-11F2-4384-9DAB-CEC56ABA891F}">
      <dgm:prSet/>
      <dgm:spPr/>
      <dgm:t>
        <a:bodyPr/>
        <a:lstStyle/>
        <a:p>
          <a:endParaRPr lang="en-US"/>
        </a:p>
      </dgm:t>
    </dgm:pt>
    <dgm:pt modelId="{7BA38D5A-38C2-4708-A885-5E3F32828CDB}" type="pres">
      <dgm:prSet presAssocID="{2CB7487A-E05E-443E-9954-2079C9D5CAD0}" presName="matrix" presStyleCnt="0">
        <dgm:presLayoutVars>
          <dgm:chMax val="1"/>
          <dgm:dir/>
          <dgm:resizeHandles val="exact"/>
        </dgm:presLayoutVars>
      </dgm:prSet>
      <dgm:spPr/>
    </dgm:pt>
    <dgm:pt modelId="{B66B6B79-8BB4-4E48-8A59-2DF8A22701B6}" type="pres">
      <dgm:prSet presAssocID="{2CB7487A-E05E-443E-9954-2079C9D5CAD0}" presName="diamond" presStyleLbl="bgShp" presStyleIdx="0" presStyleCnt="1"/>
      <dgm:spPr/>
    </dgm:pt>
    <dgm:pt modelId="{98F26160-A77F-455C-8BEF-0D90F3BFE319}" type="pres">
      <dgm:prSet presAssocID="{2CB7487A-E05E-443E-9954-2079C9D5CAD0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E61B39A-2857-4CA2-B4DC-E149C6616B87}" type="pres">
      <dgm:prSet presAssocID="{2CB7487A-E05E-443E-9954-2079C9D5CAD0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789C2B8-1584-4E18-B210-8D2413EAB044}" type="pres">
      <dgm:prSet presAssocID="{2CB7487A-E05E-443E-9954-2079C9D5CAD0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4008CF8-9341-41FC-942E-EEC592836B0A}" type="pres">
      <dgm:prSet presAssocID="{2CB7487A-E05E-443E-9954-2079C9D5CAD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0C9FE27-E175-4B58-ABA3-B7FE6441D688}" type="presOf" srcId="{F89E1FA5-963A-42BD-A1C7-53BC1A7AAC92}" destId="{EE61B39A-2857-4CA2-B4DC-E149C6616B87}" srcOrd="0" destOrd="0" presId="urn:microsoft.com/office/officeart/2005/8/layout/matrix3"/>
    <dgm:cxn modelId="{1CB5802C-83FF-4161-B517-A13AA9046732}" type="presOf" srcId="{1D9C5353-3F1A-4E76-83C5-4396E1A5F254}" destId="{E4008CF8-9341-41FC-942E-EEC592836B0A}" srcOrd="0" destOrd="0" presId="urn:microsoft.com/office/officeart/2005/8/layout/matrix3"/>
    <dgm:cxn modelId="{DA256936-B87B-41FB-BA33-44DEAC813DEB}" type="presOf" srcId="{F3748449-8233-4F47-8961-7CA5331CDBE0}" destId="{4789C2B8-1584-4E18-B210-8D2413EAB044}" srcOrd="0" destOrd="0" presId="urn:microsoft.com/office/officeart/2005/8/layout/matrix3"/>
    <dgm:cxn modelId="{030B1E65-7929-4155-9D26-3D6010E1B73E}" srcId="{2CB7487A-E05E-443E-9954-2079C9D5CAD0}" destId="{F89E1FA5-963A-42BD-A1C7-53BC1A7AAC92}" srcOrd="1" destOrd="0" parTransId="{D83E1D46-ADCD-44CF-B762-406F742D72CB}" sibTransId="{CC76B5B1-D46E-4670-94BB-CCF82AB2E974}"/>
    <dgm:cxn modelId="{F4864048-BE3A-4E88-A309-032C0AC06A3E}" srcId="{2CB7487A-E05E-443E-9954-2079C9D5CAD0}" destId="{F3748449-8233-4F47-8961-7CA5331CDBE0}" srcOrd="2" destOrd="0" parTransId="{86BEA356-8FBA-4CE1-9D7D-E2CDB3195ACC}" sibTransId="{6FF8429C-BA78-4DDA-B150-ABA2083D347A}"/>
    <dgm:cxn modelId="{DCC8DB4F-11F2-4384-9DAB-CEC56ABA891F}" srcId="{2CB7487A-E05E-443E-9954-2079C9D5CAD0}" destId="{1D9C5353-3F1A-4E76-83C5-4396E1A5F254}" srcOrd="3" destOrd="0" parTransId="{3089541E-71A7-4486-AEBA-695695A03691}" sibTransId="{840745C6-3A8A-4895-9C9E-150FA0ADD01F}"/>
    <dgm:cxn modelId="{AC43497C-37F1-4BA5-AB11-4BB650296DAA}" type="presOf" srcId="{2CB7487A-E05E-443E-9954-2079C9D5CAD0}" destId="{7BA38D5A-38C2-4708-A885-5E3F32828CDB}" srcOrd="0" destOrd="0" presId="urn:microsoft.com/office/officeart/2005/8/layout/matrix3"/>
    <dgm:cxn modelId="{F9C29094-772F-4245-B9A1-D55E874D171E}" type="presOf" srcId="{1A8FFAC3-0AFC-4AB0-917B-210E24643477}" destId="{98F26160-A77F-455C-8BEF-0D90F3BFE319}" srcOrd="0" destOrd="0" presId="urn:microsoft.com/office/officeart/2005/8/layout/matrix3"/>
    <dgm:cxn modelId="{DA9FC3AE-3209-4CBD-AB4F-EA1C42BEEF88}" srcId="{2CB7487A-E05E-443E-9954-2079C9D5CAD0}" destId="{1A8FFAC3-0AFC-4AB0-917B-210E24643477}" srcOrd="0" destOrd="0" parTransId="{60225827-3E02-465F-ADE2-CA3A5D65D8B1}" sibTransId="{7C526069-2F0D-4806-B94A-40120BFE086F}"/>
    <dgm:cxn modelId="{514AF79E-D271-4245-A763-818AD1F805FD}" type="presParOf" srcId="{7BA38D5A-38C2-4708-A885-5E3F32828CDB}" destId="{B66B6B79-8BB4-4E48-8A59-2DF8A22701B6}" srcOrd="0" destOrd="0" presId="urn:microsoft.com/office/officeart/2005/8/layout/matrix3"/>
    <dgm:cxn modelId="{5479A136-B054-40C2-B0FF-C963E1F6CC35}" type="presParOf" srcId="{7BA38D5A-38C2-4708-A885-5E3F32828CDB}" destId="{98F26160-A77F-455C-8BEF-0D90F3BFE319}" srcOrd="1" destOrd="0" presId="urn:microsoft.com/office/officeart/2005/8/layout/matrix3"/>
    <dgm:cxn modelId="{C1A8EEA9-E06D-4ECC-943E-F188F1E7611A}" type="presParOf" srcId="{7BA38D5A-38C2-4708-A885-5E3F32828CDB}" destId="{EE61B39A-2857-4CA2-B4DC-E149C6616B87}" srcOrd="2" destOrd="0" presId="urn:microsoft.com/office/officeart/2005/8/layout/matrix3"/>
    <dgm:cxn modelId="{125BF344-5B31-45A7-A204-918A58B819C2}" type="presParOf" srcId="{7BA38D5A-38C2-4708-A885-5E3F32828CDB}" destId="{4789C2B8-1584-4E18-B210-8D2413EAB044}" srcOrd="3" destOrd="0" presId="urn:microsoft.com/office/officeart/2005/8/layout/matrix3"/>
    <dgm:cxn modelId="{8EE5C6EE-36B6-4CB2-9788-54744C760010}" type="presParOf" srcId="{7BA38D5A-38C2-4708-A885-5E3F32828CDB}" destId="{E4008CF8-9341-41FC-942E-EEC592836B0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B6B79-8BB4-4E48-8A59-2DF8A22701B6}">
      <dsp:nvSpPr>
        <dsp:cNvPr id="0" name=""/>
        <dsp:cNvSpPr/>
      </dsp:nvSpPr>
      <dsp:spPr>
        <a:xfrm>
          <a:off x="0" y="435173"/>
          <a:ext cx="4701779" cy="470177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26160-A77F-455C-8BEF-0D90F3BFE319}">
      <dsp:nvSpPr>
        <dsp:cNvPr id="0" name=""/>
        <dsp:cNvSpPr/>
      </dsp:nvSpPr>
      <dsp:spPr>
        <a:xfrm>
          <a:off x="446669" y="881842"/>
          <a:ext cx="1833693" cy="18336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800" kern="1200"/>
            <a:t>Greining og mat á sjón og sjónnýtingu</a:t>
          </a:r>
          <a:endParaRPr lang="en-US" sz="1800" kern="1200"/>
        </a:p>
      </dsp:txBody>
      <dsp:txXfrm>
        <a:off x="536183" y="971356"/>
        <a:ext cx="1654665" cy="1654665"/>
      </dsp:txXfrm>
    </dsp:sp>
    <dsp:sp modelId="{EE61B39A-2857-4CA2-B4DC-E149C6616B87}">
      <dsp:nvSpPr>
        <dsp:cNvPr id="0" name=""/>
        <dsp:cNvSpPr/>
      </dsp:nvSpPr>
      <dsp:spPr>
        <a:xfrm>
          <a:off x="2421416" y="881842"/>
          <a:ext cx="1833693" cy="1833693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800" kern="1200"/>
            <a:t>Ráðgjöf, fræðsla og kennsla</a:t>
          </a:r>
          <a:endParaRPr lang="en-US" sz="1800" kern="1200"/>
        </a:p>
      </dsp:txBody>
      <dsp:txXfrm>
        <a:off x="2510930" y="971356"/>
        <a:ext cx="1654665" cy="1654665"/>
      </dsp:txXfrm>
    </dsp:sp>
    <dsp:sp modelId="{4789C2B8-1584-4E18-B210-8D2413EAB044}">
      <dsp:nvSpPr>
        <dsp:cNvPr id="0" name=""/>
        <dsp:cNvSpPr/>
      </dsp:nvSpPr>
      <dsp:spPr>
        <a:xfrm>
          <a:off x="446669" y="2856589"/>
          <a:ext cx="1833693" cy="1833693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800" kern="1200"/>
            <a:t>Mat á þörf fyrir hjálpartæki og úthlutun og kennsla í notkun þeirra</a:t>
          </a:r>
          <a:endParaRPr lang="en-US" sz="1800" kern="1200"/>
        </a:p>
      </dsp:txBody>
      <dsp:txXfrm>
        <a:off x="536183" y="2946103"/>
        <a:ext cx="1654665" cy="1654665"/>
      </dsp:txXfrm>
    </dsp:sp>
    <dsp:sp modelId="{E4008CF8-9341-41FC-942E-EEC592836B0A}">
      <dsp:nvSpPr>
        <dsp:cNvPr id="0" name=""/>
        <dsp:cNvSpPr/>
      </dsp:nvSpPr>
      <dsp:spPr>
        <a:xfrm>
          <a:off x="2421416" y="2856589"/>
          <a:ext cx="1833693" cy="183369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800" kern="1200"/>
            <a:t>Mat á þörf fyrir sérútbúið námsefni svo sem eins og stækkað letur eða rafrænt efni</a:t>
          </a:r>
          <a:endParaRPr lang="en-US" sz="1800" kern="1200"/>
        </a:p>
      </dsp:txBody>
      <dsp:txXfrm>
        <a:off x="2510930" y="2946103"/>
        <a:ext cx="1654665" cy="1654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59" cy="49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200A77C-0886-4030-8F93-8D15B6EE5236}" type="datetimeFigureOut">
              <a:rPr lang="en-US"/>
              <a:pPr>
                <a:defRPr/>
              </a:pPr>
              <a:t>10/10/2019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329"/>
            <a:ext cx="2945659" cy="49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9329"/>
            <a:ext cx="2945659" cy="49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F9BD9E2-E72B-48DD-98EC-CFBF51B25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3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3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082EC78-B66D-47F6-9E5E-8FE90E7AE531}" type="datetimeFigureOut">
              <a:rPr lang="is-IS"/>
              <a:pPr>
                <a:defRPr/>
              </a:pPr>
              <a:t>10.10.2019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665"/>
            <a:ext cx="5438140" cy="4444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9329"/>
            <a:ext cx="2945659" cy="4933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9329"/>
            <a:ext cx="2945659" cy="4933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5FCD4E-2372-4E17-8129-58EC7299728C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Stofnunin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veita</a:t>
            </a:r>
            <a:r>
              <a:rPr lang="en-US" dirty="0"/>
              <a:t> </a:t>
            </a:r>
            <a:r>
              <a:rPr lang="en-US" dirty="0" err="1"/>
              <a:t>þjónustu</a:t>
            </a:r>
            <a:r>
              <a:rPr lang="en-US" dirty="0"/>
              <a:t> á </a:t>
            </a:r>
            <a:r>
              <a:rPr lang="en-US" dirty="0" err="1"/>
              <a:t>sviði</a:t>
            </a:r>
            <a:r>
              <a:rPr lang="en-US" dirty="0"/>
              <a:t> </a:t>
            </a:r>
            <a:r>
              <a:rPr lang="en-US" dirty="0" err="1"/>
              <a:t>ráðgjafar</a:t>
            </a:r>
            <a:r>
              <a:rPr lang="en-US" dirty="0"/>
              <a:t>, </a:t>
            </a:r>
            <a:r>
              <a:rPr lang="en-US" dirty="0" err="1"/>
              <a:t>hæfingar</a:t>
            </a:r>
            <a:r>
              <a:rPr lang="en-US" dirty="0"/>
              <a:t> og </a:t>
            </a:r>
            <a:r>
              <a:rPr lang="en-US" dirty="0" err="1"/>
              <a:t>endurhæfingar</a:t>
            </a:r>
            <a:r>
              <a:rPr lang="en-US" dirty="0"/>
              <a:t>. </a:t>
            </a:r>
            <a:r>
              <a:rPr lang="en-US" dirty="0" err="1"/>
              <a:t>Jafnframt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hún</a:t>
            </a:r>
            <a:r>
              <a:rPr lang="en-US" dirty="0"/>
              <a:t> </a:t>
            </a:r>
            <a:r>
              <a:rPr lang="en-US" dirty="0" err="1"/>
              <a:t>þjóna</a:t>
            </a:r>
            <a:r>
              <a:rPr lang="en-US" dirty="0"/>
              <a:t> </a:t>
            </a:r>
            <a:r>
              <a:rPr lang="en-US" dirty="0" err="1"/>
              <a:t>hlutverki</a:t>
            </a:r>
            <a:r>
              <a:rPr lang="en-US" dirty="0"/>
              <a:t> </a:t>
            </a:r>
            <a:r>
              <a:rPr lang="en-US" dirty="0" err="1"/>
              <a:t>þekkingarmiðstöðvar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aflar</a:t>
            </a:r>
            <a:r>
              <a:rPr lang="en-US" dirty="0"/>
              <a:t> og </a:t>
            </a:r>
            <a:r>
              <a:rPr lang="en-US" dirty="0" err="1"/>
              <a:t>miðlar</a:t>
            </a:r>
            <a:r>
              <a:rPr lang="en-US" dirty="0"/>
              <a:t> </a:t>
            </a:r>
            <a:r>
              <a:rPr lang="en-US" dirty="0" err="1"/>
              <a:t>þekkingu</a:t>
            </a:r>
            <a:r>
              <a:rPr lang="en-US" dirty="0"/>
              <a:t> á </a:t>
            </a:r>
            <a:r>
              <a:rPr lang="en-US" dirty="0" err="1"/>
              <a:t>aðstæðum</a:t>
            </a:r>
            <a:r>
              <a:rPr lang="en-US" dirty="0"/>
              <a:t> </a:t>
            </a:r>
            <a:r>
              <a:rPr lang="en-US" dirty="0" err="1"/>
              <a:t>notenda</a:t>
            </a:r>
            <a:r>
              <a:rPr lang="en-US" dirty="0"/>
              <a:t> í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skyni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bæta</a:t>
            </a:r>
            <a:r>
              <a:rPr lang="en-US" dirty="0"/>
              <a:t> </a:t>
            </a:r>
            <a:r>
              <a:rPr lang="en-US" dirty="0" err="1"/>
              <a:t>þjónustu</a:t>
            </a:r>
            <a:r>
              <a:rPr lang="en-US" dirty="0"/>
              <a:t> og </a:t>
            </a:r>
            <a:r>
              <a:rPr lang="en-US" dirty="0" err="1"/>
              <a:t>stuðla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framförum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Stofnunin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hafa</a:t>
            </a:r>
            <a:r>
              <a:rPr lang="en-US" dirty="0"/>
              <a:t> </a:t>
            </a:r>
            <a:r>
              <a:rPr lang="en-US" dirty="0" err="1"/>
              <a:t>yfirsýn</a:t>
            </a:r>
            <a:r>
              <a:rPr lang="en-US" dirty="0"/>
              <a:t> </a:t>
            </a:r>
            <a:r>
              <a:rPr lang="en-US" dirty="0" err="1"/>
              <a:t>yfir</a:t>
            </a:r>
            <a:r>
              <a:rPr lang="en-US" dirty="0"/>
              <a:t> </a:t>
            </a:r>
            <a:r>
              <a:rPr lang="en-US" dirty="0" err="1"/>
              <a:t>aðstæður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blindir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sjónskertir</a:t>
            </a:r>
            <a:r>
              <a:rPr lang="en-US" dirty="0"/>
              <a:t> og </a:t>
            </a:r>
            <a:r>
              <a:rPr lang="en-US" dirty="0" err="1"/>
              <a:t>gegna</a:t>
            </a:r>
            <a:r>
              <a:rPr lang="en-US" dirty="0"/>
              <a:t> </a:t>
            </a:r>
            <a:r>
              <a:rPr lang="en-US" dirty="0" err="1"/>
              <a:t>samhæfingarhlutverki</a:t>
            </a:r>
            <a:r>
              <a:rPr lang="en-US" dirty="0"/>
              <a:t> </a:t>
            </a:r>
            <a:r>
              <a:rPr lang="en-US" dirty="0" err="1"/>
              <a:t>gagnvart</a:t>
            </a:r>
            <a:r>
              <a:rPr lang="en-US" dirty="0"/>
              <a:t> </a:t>
            </a:r>
            <a:r>
              <a:rPr lang="en-US" dirty="0" err="1"/>
              <a:t>öðrum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veita</a:t>
            </a:r>
            <a:r>
              <a:rPr lang="en-US" dirty="0"/>
              <a:t> </a:t>
            </a:r>
            <a:r>
              <a:rPr lang="en-US" dirty="0" err="1"/>
              <a:t>umræddum</a:t>
            </a:r>
            <a:r>
              <a:rPr lang="en-US" dirty="0"/>
              <a:t> </a:t>
            </a:r>
            <a:r>
              <a:rPr lang="en-US" dirty="0" err="1"/>
              <a:t>notendum</a:t>
            </a:r>
            <a:r>
              <a:rPr lang="en-US" dirty="0"/>
              <a:t> </a:t>
            </a:r>
            <a:r>
              <a:rPr lang="en-US" dirty="0" err="1"/>
              <a:t>þjónustu</a:t>
            </a:r>
            <a:r>
              <a:rPr lang="en-US" dirty="0"/>
              <a:t>. </a:t>
            </a:r>
            <a:r>
              <a:rPr lang="en-US" dirty="0" err="1"/>
              <a:t>Hún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einnig</a:t>
            </a:r>
            <a:r>
              <a:rPr lang="en-US" dirty="0"/>
              <a:t> </a:t>
            </a:r>
            <a:r>
              <a:rPr lang="en-US" dirty="0" err="1"/>
              <a:t>sinna</a:t>
            </a:r>
            <a:r>
              <a:rPr lang="en-US" dirty="0"/>
              <a:t> </a:t>
            </a:r>
            <a:r>
              <a:rPr lang="en-US" dirty="0" err="1"/>
              <a:t>fræðslu</a:t>
            </a:r>
            <a:r>
              <a:rPr lang="en-US" dirty="0"/>
              <a:t>, </a:t>
            </a:r>
            <a:r>
              <a:rPr lang="en-US" dirty="0" err="1"/>
              <a:t>ráðgjöf</a:t>
            </a:r>
            <a:r>
              <a:rPr lang="en-US" dirty="0"/>
              <a:t> og </a:t>
            </a:r>
            <a:r>
              <a:rPr lang="en-US" dirty="0" err="1"/>
              <a:t>stuðningi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aðstandendur</a:t>
            </a:r>
            <a:r>
              <a:rPr lang="en-US" dirty="0"/>
              <a:t>, </a:t>
            </a:r>
            <a:r>
              <a:rPr lang="en-US" dirty="0" err="1"/>
              <a:t>skóla</a:t>
            </a:r>
            <a:r>
              <a:rPr lang="en-US" dirty="0"/>
              <a:t> og </a:t>
            </a:r>
            <a:r>
              <a:rPr lang="en-US" dirty="0" err="1"/>
              <a:t>aðrar</a:t>
            </a:r>
            <a:r>
              <a:rPr lang="en-US" dirty="0"/>
              <a:t> </a:t>
            </a:r>
            <a:r>
              <a:rPr lang="en-US" dirty="0" err="1"/>
              <a:t>þjónustustofnanir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FCD4E-2372-4E17-8129-58EC7299728C}" type="slidenum">
              <a:rPr lang="is-IS" smtClean="0"/>
              <a:pPr>
                <a:defRPr/>
              </a:pPr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91635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Hjá</a:t>
            </a:r>
            <a:r>
              <a:rPr lang="en-US" dirty="0"/>
              <a:t> </a:t>
            </a:r>
            <a:r>
              <a:rPr lang="en-US" dirty="0" err="1"/>
              <a:t>okkur</a:t>
            </a:r>
            <a:r>
              <a:rPr lang="en-US" dirty="0"/>
              <a:t> </a:t>
            </a:r>
            <a:r>
              <a:rPr lang="en-US" dirty="0" err="1"/>
              <a:t>starfar</a:t>
            </a:r>
            <a:r>
              <a:rPr lang="en-US" dirty="0"/>
              <a:t> </a:t>
            </a:r>
            <a:r>
              <a:rPr lang="en-US" dirty="0" err="1"/>
              <a:t>breiður</a:t>
            </a:r>
            <a:r>
              <a:rPr lang="en-US" dirty="0"/>
              <a:t> </a:t>
            </a:r>
            <a:r>
              <a:rPr lang="en-US" dirty="0" err="1"/>
              <a:t>hópur</a:t>
            </a:r>
            <a:r>
              <a:rPr lang="en-US" dirty="0"/>
              <a:t> </a:t>
            </a:r>
            <a:r>
              <a:rPr lang="en-US" dirty="0" err="1"/>
              <a:t>sérfræðinga</a:t>
            </a:r>
            <a:r>
              <a:rPr lang="en-US" dirty="0"/>
              <a:t> í </a:t>
            </a:r>
            <a:r>
              <a:rPr lang="en-US" dirty="0" err="1"/>
              <a:t>þverfaglegum</a:t>
            </a:r>
            <a:r>
              <a:rPr lang="en-US" dirty="0"/>
              <a:t> </a:t>
            </a:r>
            <a:r>
              <a:rPr lang="en-US" dirty="0" err="1"/>
              <a:t>teymum</a:t>
            </a:r>
            <a:r>
              <a:rPr lang="en-US" dirty="0"/>
              <a:t>: </a:t>
            </a:r>
            <a:r>
              <a:rPr lang="en-US" dirty="0" err="1"/>
              <a:t>Augnlæknir</a:t>
            </a:r>
            <a:r>
              <a:rPr lang="en-US" dirty="0"/>
              <a:t>, </a:t>
            </a:r>
            <a:r>
              <a:rPr lang="en-US" dirty="0" err="1"/>
              <a:t>augnsmiður</a:t>
            </a:r>
            <a:r>
              <a:rPr lang="en-US" dirty="0"/>
              <a:t>, </a:t>
            </a:r>
            <a:r>
              <a:rPr lang="en-US" dirty="0" err="1"/>
              <a:t>sjónfræðingar</a:t>
            </a:r>
            <a:r>
              <a:rPr lang="en-US" dirty="0"/>
              <a:t>, </a:t>
            </a:r>
            <a:r>
              <a:rPr lang="en-US" dirty="0" err="1"/>
              <a:t>sérkennsluráðgjafar</a:t>
            </a:r>
            <a:r>
              <a:rPr lang="en-US" dirty="0"/>
              <a:t>, </a:t>
            </a:r>
            <a:r>
              <a:rPr lang="en-US" dirty="0" err="1"/>
              <a:t>adl</a:t>
            </a:r>
            <a:r>
              <a:rPr lang="en-US" dirty="0"/>
              <a:t> og </a:t>
            </a:r>
            <a:r>
              <a:rPr lang="en-US" dirty="0" err="1"/>
              <a:t>umferli</a:t>
            </a:r>
            <a:r>
              <a:rPr lang="en-US" dirty="0"/>
              <a:t> </a:t>
            </a:r>
            <a:r>
              <a:rPr lang="en-US" dirty="0" err="1"/>
              <a:t>ráðgjöf</a:t>
            </a:r>
            <a:r>
              <a:rPr lang="en-US" dirty="0"/>
              <a:t>, </a:t>
            </a:r>
            <a:r>
              <a:rPr lang="en-US" dirty="0" err="1"/>
              <a:t>tölvuráðgjöf</a:t>
            </a:r>
            <a:r>
              <a:rPr lang="en-US" dirty="0"/>
              <a:t>, </a:t>
            </a:r>
            <a:r>
              <a:rPr lang="en-US" dirty="0" err="1"/>
              <a:t>félagsráðgjöf</a:t>
            </a:r>
            <a:r>
              <a:rPr lang="en-US" dirty="0"/>
              <a:t> , </a:t>
            </a:r>
            <a:r>
              <a:rPr lang="en-US" dirty="0" err="1"/>
              <a:t>bókaframleiðsla</a:t>
            </a:r>
            <a:r>
              <a:rPr lang="en-US" dirty="0"/>
              <a:t>, </a:t>
            </a:r>
            <a:r>
              <a:rPr lang="en-US" dirty="0" err="1"/>
              <a:t>sálfræðiráðgjöf</a:t>
            </a:r>
            <a:r>
              <a:rPr lang="en-US" dirty="0"/>
              <a:t>, </a:t>
            </a:r>
            <a:r>
              <a:rPr lang="en-US" dirty="0" err="1"/>
              <a:t>starfsráðgjöf</a:t>
            </a:r>
            <a:r>
              <a:rPr lang="en-US" dirty="0"/>
              <a:t> , </a:t>
            </a:r>
            <a:r>
              <a:rPr lang="en-US" dirty="0" err="1"/>
              <a:t>hundaþjálfari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FCD4E-2372-4E17-8129-58EC7299728C}" type="slidenum">
              <a:rPr lang="is-IS" smtClean="0"/>
              <a:pPr>
                <a:defRPr/>
              </a:pPr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8684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Tölur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31 des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FCD4E-2372-4E17-8129-58EC7299728C}" type="slidenum">
              <a:rPr lang="is-IS" smtClean="0"/>
              <a:pPr>
                <a:defRPr/>
              </a:pPr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57488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Byggir</a:t>
            </a:r>
            <a:r>
              <a:rPr lang="en-US" dirty="0"/>
              <a:t> á </a:t>
            </a:r>
            <a:r>
              <a:rPr lang="en-US" dirty="0" err="1"/>
              <a:t>skráningum</a:t>
            </a:r>
            <a:r>
              <a:rPr lang="en-US" dirty="0"/>
              <a:t> </a:t>
            </a:r>
            <a:r>
              <a:rPr lang="en-US" dirty="0" err="1"/>
              <a:t>frá</a:t>
            </a:r>
            <a:r>
              <a:rPr lang="en-US" dirty="0"/>
              <a:t> </a:t>
            </a:r>
            <a:r>
              <a:rPr lang="en-US" dirty="0" err="1"/>
              <a:t>upphafi</a:t>
            </a:r>
            <a:r>
              <a:rPr lang="en-US" dirty="0"/>
              <a:t>- </a:t>
            </a:r>
            <a:r>
              <a:rPr lang="en-US" dirty="0" err="1"/>
              <a:t>átak</a:t>
            </a:r>
            <a:r>
              <a:rPr lang="en-US" dirty="0"/>
              <a:t> var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upphaf</a:t>
            </a:r>
            <a:r>
              <a:rPr lang="en-US" dirty="0"/>
              <a:t> Teach CVI </a:t>
            </a:r>
            <a:r>
              <a:rPr lang="en-US" dirty="0" err="1"/>
              <a:t>verkefnisins</a:t>
            </a:r>
            <a:r>
              <a:rPr lang="en-US" dirty="0"/>
              <a:t> , </a:t>
            </a:r>
            <a:r>
              <a:rPr lang="en-US" dirty="0" err="1"/>
              <a:t>stærsti</a:t>
            </a:r>
            <a:r>
              <a:rPr lang="en-US" dirty="0"/>
              <a:t> </a:t>
            </a:r>
            <a:r>
              <a:rPr lang="en-US" dirty="0" err="1"/>
              <a:t>einstaki</a:t>
            </a:r>
            <a:r>
              <a:rPr lang="en-US" dirty="0"/>
              <a:t> </a:t>
            </a:r>
            <a:r>
              <a:rPr lang="en-US" dirty="0" err="1"/>
              <a:t>hópurinn</a:t>
            </a:r>
            <a:r>
              <a:rPr lang="en-US" dirty="0"/>
              <a:t> </a:t>
            </a:r>
            <a:r>
              <a:rPr lang="en-US" dirty="0" err="1"/>
              <a:t>hjá</a:t>
            </a:r>
            <a:r>
              <a:rPr lang="en-US" dirty="0"/>
              <a:t> </a:t>
            </a:r>
            <a:r>
              <a:rPr lang="en-US" dirty="0" err="1"/>
              <a:t>börnunum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um 33% –  </a:t>
            </a:r>
            <a:r>
              <a:rPr lang="en-US" dirty="0" err="1"/>
              <a:t>fjölgar</a:t>
            </a:r>
            <a:r>
              <a:rPr lang="en-US" dirty="0"/>
              <a:t> </a:t>
            </a:r>
            <a:r>
              <a:rPr lang="en-US" dirty="0" err="1"/>
              <a:t>einnig</a:t>
            </a:r>
            <a:r>
              <a:rPr lang="en-US" dirty="0"/>
              <a:t> í </a:t>
            </a:r>
            <a:r>
              <a:rPr lang="en-US" dirty="0" err="1"/>
              <a:t>hópnum</a:t>
            </a:r>
            <a:r>
              <a:rPr lang="en-US" dirty="0"/>
              <a:t> 18-30  </a:t>
            </a:r>
            <a:r>
              <a:rPr lang="en-US" dirty="0" err="1"/>
              <a:t>Vantar</a:t>
            </a:r>
            <a:r>
              <a:rPr lang="en-US" dirty="0"/>
              <a:t> </a:t>
            </a:r>
            <a:r>
              <a:rPr lang="en-US" dirty="0" err="1"/>
              <a:t>sennilega</a:t>
            </a:r>
            <a:r>
              <a:rPr lang="en-US" dirty="0"/>
              <a:t> </a:t>
            </a:r>
            <a:r>
              <a:rPr lang="en-US" dirty="0" err="1"/>
              <a:t>fleir</a:t>
            </a:r>
            <a:r>
              <a:rPr lang="en-US" dirty="0"/>
              <a:t> </a:t>
            </a:r>
            <a:r>
              <a:rPr lang="en-US" dirty="0" err="1"/>
              <a:t>hér</a:t>
            </a:r>
            <a:r>
              <a:rPr lang="en-US" dirty="0"/>
              <a:t> </a:t>
            </a:r>
            <a:r>
              <a:rPr lang="en-US" dirty="0" err="1"/>
              <a:t>Ií</a:t>
            </a:r>
            <a:r>
              <a:rPr lang="en-US" dirty="0"/>
              <a:t> </a:t>
            </a:r>
            <a:r>
              <a:rPr lang="en-US" dirty="0" err="1"/>
              <a:t>hópi</a:t>
            </a:r>
            <a:r>
              <a:rPr lang="en-US" dirty="0"/>
              <a:t> </a:t>
            </a:r>
            <a:r>
              <a:rPr lang="en-US" dirty="0" err="1"/>
              <a:t>fullorðna</a:t>
            </a:r>
            <a:r>
              <a:rPr lang="en-US" dirty="0"/>
              <a:t>.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vitum</a:t>
            </a:r>
            <a:r>
              <a:rPr lang="en-US" dirty="0"/>
              <a:t> ekki </a:t>
            </a:r>
            <a:r>
              <a:rPr lang="en-US" dirty="0" err="1"/>
              <a:t>af</a:t>
            </a:r>
            <a:r>
              <a:rPr lang="en-US" dirty="0"/>
              <a:t> í </a:t>
            </a:r>
            <a:r>
              <a:rPr lang="en-US" dirty="0" err="1"/>
              <a:t>eldri</a:t>
            </a:r>
            <a:r>
              <a:rPr lang="en-US" dirty="0"/>
              <a:t> </a:t>
            </a:r>
            <a:r>
              <a:rPr lang="en-US" dirty="0" err="1"/>
              <a:t>hóp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stækkandi</a:t>
            </a:r>
            <a:r>
              <a:rPr lang="en-US" dirty="0"/>
              <a:t> </a:t>
            </a:r>
            <a:r>
              <a:rPr lang="en-US" dirty="0" err="1"/>
              <a:t>hópur</a:t>
            </a:r>
            <a:r>
              <a:rPr lang="en-US" dirty="0"/>
              <a:t>     notum H476 </a:t>
            </a:r>
            <a:r>
              <a:rPr lang="en-US" dirty="0" err="1"/>
              <a:t>kóðan</a:t>
            </a:r>
            <a:r>
              <a:rPr lang="en-US" dirty="0"/>
              <a:t>  </a:t>
            </a:r>
            <a:r>
              <a:rPr lang="en-US" dirty="0" err="1"/>
              <a:t>erum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vinna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nýtt</a:t>
            </a:r>
            <a:r>
              <a:rPr lang="en-US" dirty="0"/>
              <a:t> </a:t>
            </a:r>
            <a:r>
              <a:rPr lang="en-US" dirty="0" err="1"/>
              <a:t>tölvukerfi</a:t>
            </a:r>
            <a:r>
              <a:rPr lang="en-US" dirty="0"/>
              <a:t>. 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samanburðar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nefna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stærsti</a:t>
            </a:r>
            <a:r>
              <a:rPr lang="en-US" dirty="0"/>
              <a:t> </a:t>
            </a:r>
            <a:r>
              <a:rPr lang="en-US" dirty="0" err="1"/>
              <a:t>hópur</a:t>
            </a:r>
            <a:r>
              <a:rPr lang="en-US" dirty="0"/>
              <a:t> notanda á </a:t>
            </a:r>
            <a:r>
              <a:rPr lang="en-US" dirty="0" err="1"/>
              <a:t>Miðstöð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aldurstengda</a:t>
            </a:r>
            <a:r>
              <a:rPr lang="en-US" dirty="0"/>
              <a:t> </a:t>
            </a:r>
            <a:r>
              <a:rPr lang="en-US" dirty="0" err="1"/>
              <a:t>augnbotnahrörnun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um 52%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allflestir</a:t>
            </a:r>
            <a:r>
              <a:rPr lang="en-US" dirty="0"/>
              <a:t> </a:t>
            </a:r>
            <a:r>
              <a:rPr lang="en-US" dirty="0" err="1"/>
              <a:t>yfiir</a:t>
            </a:r>
            <a:r>
              <a:rPr lang="en-US" dirty="0"/>
              <a:t> 67,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kemur</a:t>
            </a:r>
            <a:r>
              <a:rPr lang="en-US" dirty="0"/>
              <a:t> </a:t>
            </a:r>
            <a:r>
              <a:rPr lang="en-US" dirty="0" err="1"/>
              <a:t>gláka</a:t>
            </a:r>
            <a:r>
              <a:rPr lang="en-US" dirty="0"/>
              <a:t> 6,4% (</a:t>
            </a:r>
            <a:r>
              <a:rPr lang="en-US" dirty="0" err="1"/>
              <a:t>þa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ekki </a:t>
            </a:r>
            <a:r>
              <a:rPr lang="en-US" dirty="0" err="1"/>
              <a:t>talið</a:t>
            </a:r>
            <a:r>
              <a:rPr lang="en-US" dirty="0"/>
              <a:t> </a:t>
            </a:r>
            <a:r>
              <a:rPr lang="en-US" dirty="0" err="1"/>
              <a:t>þeir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bæði</a:t>
            </a:r>
            <a:r>
              <a:rPr lang="en-US" dirty="0"/>
              <a:t> AMD og </a:t>
            </a:r>
            <a:r>
              <a:rPr lang="en-US" dirty="0" err="1"/>
              <a:t>gláku</a:t>
            </a:r>
            <a:r>
              <a:rPr lang="en-US" dirty="0"/>
              <a:t>) 6% </a:t>
            </a:r>
            <a:r>
              <a:rPr lang="en-US" dirty="0" err="1"/>
              <a:t>með</a:t>
            </a:r>
            <a:r>
              <a:rPr lang="en-US" dirty="0"/>
              <a:t> RP </a:t>
            </a:r>
            <a:r>
              <a:rPr lang="en-US" dirty="0" err="1"/>
              <a:t>greiningu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algengasta</a:t>
            </a:r>
            <a:r>
              <a:rPr lang="en-US" dirty="0"/>
              <a:t> </a:t>
            </a:r>
            <a:r>
              <a:rPr lang="en-US" dirty="0" err="1"/>
              <a:t>orsök</a:t>
            </a:r>
            <a:r>
              <a:rPr lang="en-US" dirty="0"/>
              <a:t> </a:t>
            </a:r>
            <a:r>
              <a:rPr lang="en-US" dirty="0" err="1"/>
              <a:t>sjónskerðingar</a:t>
            </a:r>
            <a:r>
              <a:rPr lang="en-US" dirty="0"/>
              <a:t> </a:t>
            </a:r>
            <a:r>
              <a:rPr lang="en-US" dirty="0" err="1"/>
              <a:t>hjá</a:t>
            </a:r>
            <a:r>
              <a:rPr lang="en-US" dirty="0"/>
              <a:t> </a:t>
            </a:r>
            <a:r>
              <a:rPr lang="en-US" dirty="0" err="1"/>
              <a:t>fólki</a:t>
            </a:r>
            <a:r>
              <a:rPr lang="en-US" dirty="0"/>
              <a:t> á </a:t>
            </a:r>
            <a:r>
              <a:rPr lang="en-US" dirty="0" err="1"/>
              <a:t>atvinnualdri</a:t>
            </a:r>
            <a:r>
              <a:rPr lang="en-US" dirty="0"/>
              <a:t> og CVI </a:t>
            </a:r>
            <a:r>
              <a:rPr lang="en-US" dirty="0" err="1"/>
              <a:t>er</a:t>
            </a:r>
            <a:r>
              <a:rPr lang="en-US" dirty="0"/>
              <a:t>  í 4.sæti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FCD4E-2372-4E17-8129-58EC7299728C}" type="slidenum">
              <a:rPr lang="is-IS" smtClean="0"/>
              <a:pPr>
                <a:defRPr/>
              </a:pPr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4035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/>
              <a:t>Einstaklingar</a:t>
            </a:r>
            <a:r>
              <a:rPr lang="en-US" sz="1200" dirty="0"/>
              <a:t> </a:t>
            </a:r>
            <a:r>
              <a:rPr lang="en-US" sz="1200" dirty="0" err="1"/>
              <a:t>með</a:t>
            </a:r>
            <a:r>
              <a:rPr lang="en-US" sz="1200" dirty="0"/>
              <a:t> </a:t>
            </a:r>
            <a:r>
              <a:rPr lang="en-US" sz="1200" dirty="0" err="1"/>
              <a:t>sjónsviðsgalla</a:t>
            </a:r>
            <a:r>
              <a:rPr lang="en-US" sz="1200" dirty="0"/>
              <a:t> </a:t>
            </a:r>
            <a:r>
              <a:rPr lang="en-US" sz="1200" dirty="0" err="1"/>
              <a:t>hefur</a:t>
            </a:r>
            <a:r>
              <a:rPr lang="en-US" sz="1200" dirty="0"/>
              <a:t> </a:t>
            </a:r>
            <a:r>
              <a:rPr lang="en-US" sz="1200" dirty="0" err="1"/>
              <a:t>fjölgað</a:t>
            </a:r>
            <a:r>
              <a:rPr lang="en-US" sz="1200" dirty="0"/>
              <a:t> á </a:t>
            </a:r>
            <a:r>
              <a:rPr lang="en-US" sz="1200" dirty="0" err="1"/>
              <a:t>skrá</a:t>
            </a:r>
            <a:r>
              <a:rPr lang="en-US" sz="1200" dirty="0"/>
              <a:t> </a:t>
            </a:r>
            <a:r>
              <a:rPr lang="en-US" sz="1200" dirty="0" err="1"/>
              <a:t>hjá</a:t>
            </a:r>
            <a:r>
              <a:rPr lang="en-US" sz="1200" dirty="0"/>
              <a:t> </a:t>
            </a:r>
            <a:r>
              <a:rPr lang="en-US" sz="1200" dirty="0" err="1"/>
              <a:t>okkur</a:t>
            </a:r>
            <a:r>
              <a:rPr lang="en-US" sz="1200" dirty="0"/>
              <a:t> </a:t>
            </a:r>
            <a:r>
              <a:rPr lang="en-US" sz="1200" dirty="0" err="1"/>
              <a:t>undanfarin</a:t>
            </a:r>
            <a:r>
              <a:rPr lang="en-US" sz="1200" dirty="0"/>
              <a:t> </a:t>
            </a:r>
            <a:r>
              <a:rPr lang="en-US" sz="1200" dirty="0" err="1"/>
              <a:t>ár</a:t>
            </a:r>
            <a:r>
              <a:rPr lang="en-US" sz="1200" dirty="0"/>
              <a:t> og </a:t>
            </a:r>
            <a:r>
              <a:rPr lang="en-US" sz="1200" dirty="0" err="1"/>
              <a:t>eru</a:t>
            </a:r>
            <a:r>
              <a:rPr lang="en-US" sz="1200" dirty="0"/>
              <a:t> </a:t>
            </a:r>
            <a:r>
              <a:rPr lang="en-US" sz="1200" dirty="0" err="1"/>
              <a:t>flestar</a:t>
            </a:r>
            <a:r>
              <a:rPr lang="en-US" sz="1200" dirty="0"/>
              <a:t> </a:t>
            </a:r>
            <a:r>
              <a:rPr lang="en-US" sz="1200" dirty="0" err="1"/>
              <a:t>tilvísanir</a:t>
            </a:r>
            <a:r>
              <a:rPr lang="en-US" sz="1200" dirty="0"/>
              <a:t> </a:t>
            </a:r>
            <a:r>
              <a:rPr lang="en-US" sz="1200" dirty="0" err="1"/>
              <a:t>eftir</a:t>
            </a:r>
            <a:r>
              <a:rPr lang="en-US" sz="1200" dirty="0"/>
              <a:t> </a:t>
            </a:r>
            <a:r>
              <a:rPr lang="en-US" sz="1200" dirty="0" err="1"/>
              <a:t>áföll</a:t>
            </a:r>
            <a:r>
              <a:rPr lang="en-US" sz="1200" dirty="0"/>
              <a:t> í </a:t>
            </a:r>
            <a:r>
              <a:rPr lang="en-US" sz="1200" dirty="0" err="1"/>
              <a:t>heila</a:t>
            </a:r>
            <a:r>
              <a:rPr lang="en-US" sz="1200" dirty="0"/>
              <a:t>. </a:t>
            </a:r>
            <a:r>
              <a:rPr lang="en-US" sz="1200" dirty="0" err="1"/>
              <a:t>Teljum</a:t>
            </a:r>
            <a:r>
              <a:rPr lang="en-US" sz="1200" dirty="0"/>
              <a:t> </a:t>
            </a:r>
            <a:r>
              <a:rPr lang="en-US" sz="1200" dirty="0" err="1"/>
              <a:t>við</a:t>
            </a:r>
            <a:r>
              <a:rPr lang="en-US" sz="1200" dirty="0"/>
              <a:t> </a:t>
            </a:r>
            <a:r>
              <a:rPr lang="en-US" sz="1200" dirty="0" err="1"/>
              <a:t>að</a:t>
            </a:r>
            <a:r>
              <a:rPr lang="en-US" sz="1200" dirty="0"/>
              <a:t> </a:t>
            </a:r>
            <a:r>
              <a:rPr lang="en-US" sz="1200" dirty="0" err="1"/>
              <a:t>hér</a:t>
            </a:r>
            <a:r>
              <a:rPr lang="en-US" sz="1200" dirty="0"/>
              <a:t> </a:t>
            </a:r>
            <a:r>
              <a:rPr lang="en-US" sz="1200" dirty="0" err="1"/>
              <a:t>seu</a:t>
            </a:r>
            <a:r>
              <a:rPr lang="en-US" sz="1200" dirty="0"/>
              <a:t> </a:t>
            </a:r>
            <a:r>
              <a:rPr lang="en-US" sz="1200" dirty="0" err="1"/>
              <a:t>einhverjir</a:t>
            </a:r>
            <a:r>
              <a:rPr lang="en-US" sz="1200" dirty="0"/>
              <a:t> </a:t>
            </a:r>
            <a:r>
              <a:rPr lang="en-US" sz="1200" dirty="0" err="1"/>
              <a:t>með</a:t>
            </a:r>
            <a:r>
              <a:rPr lang="en-US" sz="1200" dirty="0"/>
              <a:t> </a:t>
            </a:r>
            <a:r>
              <a:rPr lang="en-US" sz="1200" dirty="0" err="1"/>
              <a:t>sjónúrvinnsluerfiðleika</a:t>
            </a:r>
            <a:r>
              <a:rPr lang="en-US" sz="1200" dirty="0"/>
              <a:t>  </a:t>
            </a:r>
            <a:r>
              <a:rPr lang="en-US" sz="1200" dirty="0" err="1"/>
              <a:t>eða</a:t>
            </a:r>
            <a:r>
              <a:rPr lang="en-US" sz="1200" dirty="0"/>
              <a:t> CVI.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FCD4E-2372-4E17-8129-58EC7299728C}" type="slidenum">
              <a:rPr lang="is-IS" smtClean="0"/>
              <a:pPr>
                <a:defRPr/>
              </a:pPr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9554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FCD4E-2372-4E17-8129-58EC7299728C}" type="slidenum">
              <a:rPr lang="is-IS" smtClean="0"/>
              <a:pPr>
                <a:defRPr/>
              </a:pPr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4956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1524000"/>
            <a:ext cx="9144000" cy="3886200"/>
          </a:xfrm>
          <a:prstGeom prst="rect">
            <a:avLst/>
          </a:prstGeom>
          <a:solidFill>
            <a:srgbClr val="247CCD"/>
          </a:solidFill>
          <a:ln w="0" cap="flat" cmpd="sng" algn="ctr">
            <a:solidFill>
              <a:srgbClr val="0093D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rgbClr val="0093D3"/>
                </a:solidFill>
              </a:ln>
              <a:solidFill>
                <a:srgbClr val="0093D3"/>
              </a:solidFill>
            </a:endParaRPr>
          </a:p>
        </p:txBody>
      </p:sp>
      <p:pic>
        <p:nvPicPr>
          <p:cNvPr id="5" name="Picture 6" descr="SJO 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88925"/>
            <a:ext cx="18669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 userDrawn="1"/>
        </p:nvSpPr>
        <p:spPr>
          <a:xfrm>
            <a:off x="1371600" y="55626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1700">
                <a:solidFill>
                  <a:schemeClr val="tx1"/>
                </a:solidFill>
                <a:latin typeface="Tahoma"/>
                <a:cs typeface="Tahoma"/>
              </a:rPr>
              <a:t>Þjónustu- og þekkingarmiðstöð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1700">
                <a:solidFill>
                  <a:schemeClr val="tx1"/>
                </a:solidFill>
                <a:latin typeface="Tahoma"/>
                <a:cs typeface="Tahoma"/>
              </a:rPr>
              <a:t>fyrir blinda, sjónskerta og daufblinda einstaklinga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5BA4C-D36C-499B-9040-9C36B0864ECB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6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192088"/>
            <a:ext cx="6588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7"/>
          <p:cNvCxnSpPr/>
          <p:nvPr userDrawn="1"/>
        </p:nvCxnSpPr>
        <p:spPr>
          <a:xfrm>
            <a:off x="304800" y="609600"/>
            <a:ext cx="8534400" cy="1588"/>
          </a:xfrm>
          <a:prstGeom prst="line">
            <a:avLst/>
          </a:prstGeom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8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DCD77-921D-423E-9C0B-69CB55CDC790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9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192088"/>
            <a:ext cx="6588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10"/>
          <p:cNvCxnSpPr/>
          <p:nvPr userDrawn="1"/>
        </p:nvCxnSpPr>
        <p:spPr>
          <a:xfrm>
            <a:off x="304800" y="609600"/>
            <a:ext cx="8534400" cy="1588"/>
          </a:xfrm>
          <a:prstGeom prst="line">
            <a:avLst/>
          </a:prstGeom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0786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4050"/>
            <a:ext cx="3008313" cy="4354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D5A77-C9AB-4FA0-AC1C-D131739829DA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9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192088"/>
            <a:ext cx="6588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10"/>
          <p:cNvCxnSpPr/>
          <p:nvPr userDrawn="1"/>
        </p:nvCxnSpPr>
        <p:spPr>
          <a:xfrm>
            <a:off x="304800" y="609600"/>
            <a:ext cx="8534400" cy="1588"/>
          </a:xfrm>
          <a:prstGeom prst="line">
            <a:avLst/>
          </a:prstGeom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215B8-E1DA-4DC4-A58B-4B3A3FA0D66D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192088"/>
            <a:ext cx="6588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9"/>
          <p:cNvCxnSpPr/>
          <p:nvPr userDrawn="1"/>
        </p:nvCxnSpPr>
        <p:spPr>
          <a:xfrm>
            <a:off x="304800" y="609600"/>
            <a:ext cx="8534400" cy="1588"/>
          </a:xfrm>
          <a:prstGeom prst="line">
            <a:avLst/>
          </a:prstGeom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</p:spPr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800">
                <a:solidFill>
                  <a:srgbClr val="247CCD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55C68-1B9E-44DD-89A4-E164049BC075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9"/>
          <p:cNvCxnSpPr/>
          <p:nvPr userDrawn="1"/>
        </p:nvCxnSpPr>
        <p:spPr>
          <a:xfrm>
            <a:off x="304800" y="609600"/>
            <a:ext cx="8534400" cy="1588"/>
          </a:xfrm>
          <a:prstGeom prst="line">
            <a:avLst/>
          </a:prstGeom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0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1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192088"/>
            <a:ext cx="6588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ED5AB-F61A-4F9E-810A-E430E6767A4D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9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2713" y="863600"/>
            <a:ext cx="96361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14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10400" cy="990600"/>
          </a:xfrm>
          <a:ln w="38100" cap="flat" cmpd="sng" algn="ctr">
            <a:solidFill>
              <a:srgbClr val="247CCD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>
            <a:lvl1pPr>
              <a:defRPr sz="3800">
                <a:solidFill>
                  <a:srgbClr val="247CCD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4DC-6B50-46BD-A15B-FED3E21B0DF3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9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2713" y="863600"/>
            <a:ext cx="96361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14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10400" cy="990600"/>
          </a:xfrm>
          <a:solidFill>
            <a:srgbClr val="247CCD"/>
          </a:solidFill>
          <a:ln w="38100" cap="flat" cmpd="sng" algn="ctr">
            <a:solidFill>
              <a:srgbClr val="247CCD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35D24-68EF-439E-90D8-6193F56D20C9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9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1775" y="192088"/>
            <a:ext cx="835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11"/>
          <p:cNvCxnSpPr/>
          <p:nvPr userDrawn="1"/>
        </p:nvCxnSpPr>
        <p:spPr>
          <a:xfrm>
            <a:off x="304800" y="685800"/>
            <a:ext cx="8534400" cy="1588"/>
          </a:xfrm>
          <a:prstGeom prst="line">
            <a:avLst/>
          </a:prstGeom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4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800">
                <a:solidFill>
                  <a:srgbClr val="247CCD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DDB9-127E-40CE-8EF3-09DFBCC54925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 userDrawn="1"/>
        </p:nvSpPr>
        <p:spPr>
          <a:xfrm>
            <a:off x="0" y="685800"/>
            <a:ext cx="9144000" cy="6172200"/>
          </a:xfrm>
          <a:prstGeom prst="rect">
            <a:avLst/>
          </a:prstGeom>
          <a:solidFill>
            <a:srgbClr val="247C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7E5BA7F-9D0C-8F4A-91D1-932F3EFE6372}" type="datetimeFigureOut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10/10/2019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BE6A369-B6DA-41DA-B01D-1E7FD5BFD6B7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7" name="Straight Connector 14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13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1775" y="192088"/>
            <a:ext cx="835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F019-B59A-4F4D-891B-410A01FA9E7A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/>
          <p:nvPr userDrawn="1"/>
        </p:nvSpPr>
        <p:spPr>
          <a:xfrm>
            <a:off x="0" y="685800"/>
            <a:ext cx="9144000" cy="6172200"/>
          </a:xfrm>
          <a:prstGeom prst="rect">
            <a:avLst/>
          </a:prstGeom>
          <a:solidFill>
            <a:srgbClr val="F0A6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5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1775" y="192088"/>
            <a:ext cx="835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7E5BA7F-9D0C-8F4A-91D1-932F3EFE6372}" type="datetimeFigureOut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10/10/2019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E56F74C-2624-4BD3-A863-3B6B7346C7E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10" name="Straight Connector 14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943F-D3E6-47C3-8084-F9B25353C651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7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2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2713" y="863600"/>
            <a:ext cx="96361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10400" cy="990600"/>
          </a:xfrm>
          <a:ln w="38100" cap="flat" cmpd="sng" algn="ctr">
            <a:solidFill>
              <a:srgbClr val="247CCD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>
            <a:lvl1pPr>
              <a:defRPr sz="3800">
                <a:solidFill>
                  <a:srgbClr val="247CCD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E829A-DB1B-4B42-86A8-F5D8CC9A1868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3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6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2713" y="863600"/>
            <a:ext cx="96361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054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5030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1054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030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10400" cy="990600"/>
          </a:xfrm>
          <a:ln w="38100" cap="flat" cmpd="sng" algn="ctr">
            <a:solidFill>
              <a:srgbClr val="247CCD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>
            <a:lvl1pPr>
              <a:defRPr sz="3800">
                <a:solidFill>
                  <a:srgbClr val="247CCD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1B673-DC33-445C-8B03-E456FB1BBCDE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247C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" name="Straight Connector 9"/>
          <p:cNvCxnSpPr/>
          <p:nvPr userDrawn="1"/>
        </p:nvCxnSpPr>
        <p:spPr>
          <a:xfrm flipV="1">
            <a:off x="0" y="6356350"/>
            <a:ext cx="9144000" cy="1588"/>
          </a:xfrm>
          <a:prstGeom prst="line">
            <a:avLst/>
          </a:prstGeom>
          <a:ln w="25400" cap="flat" cmpd="sng" algn="ctr">
            <a:solidFill>
              <a:schemeClr val="bg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2" descr="SJO logo-liti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2713" y="863600"/>
            <a:ext cx="96361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10400" cy="990600"/>
          </a:xfrm>
          <a:ln w="38100" cap="flat" cmpd="sng" algn="ctr">
            <a:solidFill>
              <a:srgbClr val="247CCD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>
            <a:lvl1pPr>
              <a:defRPr sz="3800">
                <a:solidFill>
                  <a:srgbClr val="247CCD"/>
                </a:solidFill>
              </a:defRPr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83EA6-062A-448A-B188-6C6BA59F2D8F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D149EB-D2BD-4DF0-8D65-FADD9459B6C7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47CCD"/>
          </a:solidFill>
          <a:latin typeface="Tahoma"/>
          <a:ea typeface="+mj-ea"/>
          <a:cs typeface="Tahom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47CCD"/>
          </a:solidFill>
          <a:latin typeface="Tahoma" pitchFamily="34" charset="0"/>
          <a:cs typeface="Tahom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47CCD"/>
          </a:solidFill>
          <a:latin typeface="Tahoma" pitchFamily="34" charset="0"/>
          <a:cs typeface="Tahom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47CCD"/>
          </a:solidFill>
          <a:latin typeface="Tahoma" pitchFamily="34" charset="0"/>
          <a:cs typeface="Tahom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247CCD"/>
          </a:solidFill>
          <a:latin typeface="Tahoma" pitchFamily="34" charset="0"/>
          <a:cs typeface="Tahom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247CCD"/>
          </a:solidFill>
          <a:latin typeface="Tahoma" pitchFamily="34" charset="0"/>
          <a:cs typeface="Tahom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247CCD"/>
          </a:solidFill>
          <a:latin typeface="Tahoma" pitchFamily="34" charset="0"/>
          <a:cs typeface="Tahom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247CCD"/>
          </a:solidFill>
          <a:latin typeface="Tahoma" pitchFamily="34" charset="0"/>
          <a:cs typeface="Tahom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247CCD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C55C65C-4DA4-4621-ABBE-8C8A089FD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Stutt </a:t>
            </a:r>
            <a:r>
              <a:rPr lang="en-US" dirty="0" err="1"/>
              <a:t>tölfræði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AC05CBC-650E-40AD-AF6B-EDD88B769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02224"/>
            <a:ext cx="6400800" cy="1198984"/>
          </a:xfrm>
        </p:spPr>
        <p:txBody>
          <a:bodyPr/>
          <a:lstStyle/>
          <a:p>
            <a:r>
              <a:rPr lang="en-US"/>
              <a:t>10.október 2019</a:t>
            </a:r>
          </a:p>
          <a:p>
            <a:r>
              <a:rPr lang="en-US" sz="2400"/>
              <a:t>Estella D. Björnsson MSc sjónfræði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6BF524-B15E-471A-A036-1BC1A70C2E3A}"/>
              </a:ext>
            </a:extLst>
          </p:cNvPr>
          <p:cNvSpPr txBox="1"/>
          <p:nvPr/>
        </p:nvSpPr>
        <p:spPr>
          <a:xfrm>
            <a:off x="1443608" y="5589240"/>
            <a:ext cx="658477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Þjónustu</a:t>
            </a:r>
            <a:r>
              <a:rPr lang="en-US" dirty="0"/>
              <a:t>- og </a:t>
            </a:r>
            <a:r>
              <a:rPr lang="en-US" dirty="0" err="1"/>
              <a:t>þekkingarmiðstöð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blinda</a:t>
            </a:r>
            <a:r>
              <a:rPr lang="en-US" dirty="0"/>
              <a:t>, </a:t>
            </a:r>
            <a:r>
              <a:rPr lang="en-US" dirty="0" err="1"/>
              <a:t>sjónskerta</a:t>
            </a:r>
            <a:r>
              <a:rPr lang="en-US" dirty="0"/>
              <a:t> og </a:t>
            </a:r>
            <a:r>
              <a:rPr lang="en-US" dirty="0" err="1"/>
              <a:t>einstaklinga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samþætta</a:t>
            </a:r>
            <a:r>
              <a:rPr lang="en-US" dirty="0"/>
              <a:t> </a:t>
            </a:r>
            <a:r>
              <a:rPr lang="en-US" dirty="0" err="1"/>
              <a:t>sjón</a:t>
            </a:r>
            <a:r>
              <a:rPr lang="en-US" dirty="0"/>
              <a:t>- og</a:t>
            </a:r>
          </a:p>
          <a:p>
            <a:pPr algn="ctr"/>
            <a:r>
              <a:rPr lang="en-US" dirty="0" err="1"/>
              <a:t>heyrnarskerðingu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Titill 1">
            <a:extLst>
              <a:ext uri="{FF2B5EF4-FFF2-40B4-BE49-F238E27FC236}">
                <a16:creationId xmlns:a16="http://schemas.microsoft.com/office/drawing/2014/main" id="{FA92FFBC-B3CC-4C4E-BC64-732903AE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is-IS" altLang="is-IS" sz="2100">
                <a:solidFill>
                  <a:schemeClr val="accent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Þjónustu- og </a:t>
            </a:r>
            <a:br>
              <a:rPr lang="is-IS" altLang="is-IS" sz="2100">
                <a:solidFill>
                  <a:schemeClr val="accent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</a:br>
            <a:r>
              <a:rPr lang="is-IS" altLang="is-IS" sz="2100">
                <a:solidFill>
                  <a:schemeClr val="accent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þekkingarmiðstöðin</a:t>
            </a:r>
            <a:endParaRPr lang="en-US" altLang="is-IS" sz="2100">
              <a:solidFill>
                <a:schemeClr val="accent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3" name="Staðgengill efnis 2">
            <a:extLst>
              <a:ext uri="{FF2B5EF4-FFF2-40B4-BE49-F238E27FC236}">
                <a16:creationId xmlns:a16="http://schemas.microsoft.com/office/drawing/2014/main" id="{7A42DE0A-6D40-422D-8DDF-37B951C78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s-IS" altLang="is-IS" sz="2100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Heyrir undir Velferðarráðuneytið</a:t>
            </a:r>
          </a:p>
          <a:p>
            <a:pPr eaLnBrk="1" hangingPunct="1"/>
            <a:r>
              <a:rPr lang="is-IS" altLang="is-IS" sz="2100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Þjónar blindum og sjónskertum einstaklingum</a:t>
            </a:r>
          </a:p>
          <a:p>
            <a:pPr eaLnBrk="1" hangingPunct="1"/>
            <a:r>
              <a:rPr lang="is-IS" altLang="is-IS" sz="2100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Þjónar einstaklingum með samþætta sjón- og heyrnarskerðingu í samvinnu við Heyrnar og talmeinastöð, Greiningar-og ráðgjafastöð ríkisins og  Samskiptamiðstöð </a:t>
            </a:r>
            <a:endParaRPr lang="el-GR" altLang="is-IS" sz="2100">
              <a:latin typeface="Tahom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is-IS" altLang="is-IS" sz="2100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Þjónar</a:t>
            </a:r>
            <a:r>
              <a:rPr lang="el-GR" altLang="is-IS" sz="2100"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öllu landinu</a:t>
            </a:r>
            <a:endParaRPr lang="is-IS" altLang="is-IS" sz="2100">
              <a:latin typeface="Tahom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is-IS" sz="2100">
              <a:latin typeface="Tahoma" panose="020B060403050404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ill 1">
            <a:extLst>
              <a:ext uri="{FF2B5EF4-FFF2-40B4-BE49-F238E27FC236}">
                <a16:creationId xmlns:a16="http://schemas.microsoft.com/office/drawing/2014/main" id="{75E11097-1DF7-43E5-B16C-6E0D98E1B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435975" cy="990600"/>
          </a:xfrm>
        </p:spPr>
        <p:txBody>
          <a:bodyPr/>
          <a:lstStyle/>
          <a:p>
            <a:r>
              <a:rPr lang="is-IS" altLang="is-IS" sz="3600" dirty="0"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Markmið Miðstöðvarinnar</a:t>
            </a:r>
            <a:endParaRPr lang="en-US" altLang="is-I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7" name="Staðgengill efnis 2">
            <a:extLst>
              <a:ext uri="{FF2B5EF4-FFF2-40B4-BE49-F238E27FC236}">
                <a16:creationId xmlns:a16="http://schemas.microsoft.com/office/drawing/2014/main" id="{E5D66F16-69F6-4CDD-998A-68872BD36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auka</a:t>
            </a:r>
            <a:r>
              <a:rPr lang="en-US" dirty="0"/>
              <a:t> </a:t>
            </a:r>
            <a:r>
              <a:rPr lang="en-US" dirty="0" err="1"/>
              <a:t>möguleika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blindir</a:t>
            </a:r>
            <a:r>
              <a:rPr lang="en-US" dirty="0"/>
              <a:t>, </a:t>
            </a:r>
            <a:r>
              <a:rPr lang="en-US" dirty="0" err="1"/>
              <a:t>sjónskertir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samþætta</a:t>
            </a:r>
            <a:r>
              <a:rPr lang="en-US" dirty="0"/>
              <a:t> </a:t>
            </a:r>
            <a:r>
              <a:rPr lang="en-US" dirty="0" err="1"/>
              <a:t>sjón</a:t>
            </a:r>
            <a:r>
              <a:rPr lang="en-US" dirty="0"/>
              <a:t>- og </a:t>
            </a:r>
            <a:r>
              <a:rPr lang="en-US" dirty="0" err="1"/>
              <a:t>heyrnarskerðingu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virkni</a:t>
            </a:r>
            <a:r>
              <a:rPr lang="en-US" dirty="0"/>
              <a:t> og </a:t>
            </a:r>
            <a:r>
              <a:rPr lang="en-US" dirty="0" err="1"/>
              <a:t>þátttöku</a:t>
            </a:r>
            <a:r>
              <a:rPr lang="en-US" dirty="0"/>
              <a:t> á </a:t>
            </a:r>
            <a:r>
              <a:rPr lang="en-US" dirty="0" err="1"/>
              <a:t>öllum</a:t>
            </a:r>
            <a:r>
              <a:rPr lang="en-US" dirty="0"/>
              <a:t> </a:t>
            </a:r>
            <a:r>
              <a:rPr lang="en-US" dirty="0" err="1"/>
              <a:t>sviðum</a:t>
            </a:r>
            <a:r>
              <a:rPr lang="en-US" dirty="0"/>
              <a:t> </a:t>
            </a:r>
            <a:r>
              <a:rPr lang="en-US" dirty="0" err="1"/>
              <a:t>samfélagsins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jafns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aðra</a:t>
            </a:r>
            <a:r>
              <a:rPr lang="en-US" dirty="0"/>
              <a:t>,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áherslu</a:t>
            </a:r>
            <a:r>
              <a:rPr lang="en-US" dirty="0"/>
              <a:t> á </a:t>
            </a:r>
            <a:r>
              <a:rPr lang="en-US" dirty="0" err="1"/>
              <a:t>stuðning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náms</a:t>
            </a:r>
            <a:r>
              <a:rPr lang="en-US" dirty="0"/>
              <a:t>, </a:t>
            </a:r>
            <a:r>
              <a:rPr lang="en-US" dirty="0" err="1"/>
              <a:t>sjálfstæðs</a:t>
            </a:r>
            <a:r>
              <a:rPr lang="en-US" dirty="0"/>
              <a:t> </a:t>
            </a:r>
            <a:r>
              <a:rPr lang="en-US" dirty="0" err="1"/>
              <a:t>heimilishalds</a:t>
            </a:r>
            <a:r>
              <a:rPr lang="en-US" dirty="0"/>
              <a:t>, </a:t>
            </a:r>
            <a:r>
              <a:rPr lang="en-US" dirty="0" err="1"/>
              <a:t>virkra</a:t>
            </a:r>
            <a:r>
              <a:rPr lang="en-US" dirty="0"/>
              <a:t> </a:t>
            </a:r>
            <a:r>
              <a:rPr lang="en-US" dirty="0" err="1"/>
              <a:t>tómstunda</a:t>
            </a:r>
            <a:r>
              <a:rPr lang="en-US" dirty="0"/>
              <a:t> og </a:t>
            </a:r>
            <a:r>
              <a:rPr lang="en-US" dirty="0" err="1"/>
              <a:t>atvinnuþátttöku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altLang="is-I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0915-ED9C-4B28-880C-A6B135046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sz="4000" dirty="0"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Markmið Miðstöðvarinnar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E9EBC-B5F3-4B70-8AB1-B5EC5419E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Veitir</a:t>
            </a:r>
            <a:r>
              <a:rPr lang="en-US" dirty="0"/>
              <a:t> </a:t>
            </a:r>
            <a:r>
              <a:rPr lang="en-US" dirty="0" err="1"/>
              <a:t>þjónustu</a:t>
            </a:r>
            <a:r>
              <a:rPr lang="en-US" dirty="0"/>
              <a:t> á </a:t>
            </a:r>
            <a:r>
              <a:rPr lang="en-US" dirty="0" err="1"/>
              <a:t>sviði</a:t>
            </a:r>
            <a:r>
              <a:rPr lang="en-US" dirty="0"/>
              <a:t> </a:t>
            </a:r>
            <a:r>
              <a:rPr lang="en-US" dirty="0" err="1"/>
              <a:t>ráðgjafar</a:t>
            </a:r>
            <a:r>
              <a:rPr lang="en-US" dirty="0"/>
              <a:t>, </a:t>
            </a:r>
            <a:r>
              <a:rPr lang="en-US" dirty="0" err="1"/>
              <a:t>hæfingar</a:t>
            </a:r>
            <a:r>
              <a:rPr lang="en-US" dirty="0"/>
              <a:t> og </a:t>
            </a:r>
            <a:r>
              <a:rPr lang="en-US" dirty="0" err="1"/>
              <a:t>endurhæfingar</a:t>
            </a:r>
            <a:r>
              <a:rPr lang="en-US" dirty="0"/>
              <a:t>. </a:t>
            </a:r>
          </a:p>
          <a:p>
            <a:r>
              <a:rPr lang="en-US" dirty="0"/>
              <a:t>Þekkingarmiðstöð </a:t>
            </a:r>
          </a:p>
          <a:p>
            <a:r>
              <a:rPr lang="en-US" dirty="0" err="1"/>
              <a:t>Blinduskráning</a:t>
            </a:r>
            <a:r>
              <a:rPr lang="en-US" dirty="0"/>
              <a:t> </a:t>
            </a:r>
          </a:p>
          <a:p>
            <a:r>
              <a:rPr lang="en-US" dirty="0" err="1"/>
              <a:t>Samhæfingarhlutverk</a:t>
            </a:r>
            <a:endParaRPr lang="en-US" dirty="0"/>
          </a:p>
          <a:p>
            <a:r>
              <a:rPr lang="en-US" dirty="0" err="1"/>
              <a:t>Fræðslu</a:t>
            </a:r>
            <a:r>
              <a:rPr lang="en-US" dirty="0"/>
              <a:t>, </a:t>
            </a:r>
            <a:r>
              <a:rPr lang="en-US" dirty="0" err="1"/>
              <a:t>ráðgjöf</a:t>
            </a:r>
            <a:r>
              <a:rPr lang="en-US" dirty="0"/>
              <a:t> og </a:t>
            </a:r>
            <a:r>
              <a:rPr lang="en-US" dirty="0" err="1"/>
              <a:t>stuðningur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aðstandendur</a:t>
            </a:r>
            <a:r>
              <a:rPr lang="en-US" dirty="0"/>
              <a:t>, </a:t>
            </a:r>
            <a:r>
              <a:rPr lang="en-US" dirty="0" err="1"/>
              <a:t>skóla</a:t>
            </a:r>
            <a:r>
              <a:rPr lang="en-US" dirty="0"/>
              <a:t> og </a:t>
            </a:r>
            <a:r>
              <a:rPr lang="en-US" dirty="0" err="1"/>
              <a:t>aðrar</a:t>
            </a:r>
            <a:r>
              <a:rPr lang="en-US" dirty="0"/>
              <a:t> </a:t>
            </a:r>
            <a:r>
              <a:rPr lang="en-US" dirty="0" err="1"/>
              <a:t>þjónustustofnanir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0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Titill 1">
            <a:extLst>
              <a:ext uri="{FF2B5EF4-FFF2-40B4-BE49-F238E27FC236}">
                <a16:creationId xmlns:a16="http://schemas.microsoft.com/office/drawing/2014/main" id="{1CAF506F-5E0F-49EA-A492-1AE0AA838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is-IS" altLang="is-IS" sz="24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Hlutverk Miðstöðvarinnar</a:t>
            </a:r>
            <a:endParaRPr lang="en-US" altLang="is-IS" sz="2400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3" name="Staðgengill efnis 2">
            <a:extLst>
              <a:ext uri="{FF2B5EF4-FFF2-40B4-BE49-F238E27FC236}">
                <a16:creationId xmlns:a16="http://schemas.microsoft.com/office/drawing/2014/main" id="{D24FF48A-59FD-42A9-9BA1-E76E80AE51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010413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3E2DC-7F0E-4B63-8251-1A8B983B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Í </a:t>
            </a:r>
            <a:r>
              <a:rPr lang="en-US" dirty="0" err="1"/>
              <a:t>tölum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187C-BB3C-4C95-900E-EEBFF3BB3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1590 </a:t>
            </a:r>
            <a:r>
              <a:rPr lang="en-US" dirty="0" err="1"/>
              <a:t>notendur</a:t>
            </a:r>
            <a:r>
              <a:rPr lang="en-US" dirty="0"/>
              <a:t> á </a:t>
            </a:r>
            <a:r>
              <a:rPr lang="en-US" dirty="0" err="1"/>
              <a:t>skrá</a:t>
            </a:r>
            <a:r>
              <a:rPr lang="en-US" dirty="0"/>
              <a:t> í </a:t>
            </a:r>
            <a:r>
              <a:rPr lang="en-US" dirty="0" err="1"/>
              <a:t>lok</a:t>
            </a:r>
            <a:r>
              <a:rPr lang="en-US" dirty="0"/>
              <a:t> 2018</a:t>
            </a:r>
          </a:p>
          <a:p>
            <a:endParaRPr lang="en-US" dirty="0"/>
          </a:p>
          <a:p>
            <a:r>
              <a:rPr lang="en-US" dirty="0"/>
              <a:t>166 </a:t>
            </a:r>
            <a:r>
              <a:rPr lang="en-US" dirty="0" err="1"/>
              <a:t>börn</a:t>
            </a:r>
            <a:r>
              <a:rPr lang="en-US" dirty="0"/>
              <a:t> 0-18 </a:t>
            </a:r>
            <a:r>
              <a:rPr lang="en-US" dirty="0" err="1"/>
              <a:t>ára</a:t>
            </a:r>
            <a:endParaRPr lang="en-US" dirty="0"/>
          </a:p>
          <a:p>
            <a:r>
              <a:rPr lang="en-US" dirty="0"/>
              <a:t>82 á </a:t>
            </a:r>
            <a:r>
              <a:rPr lang="en-US" dirty="0" err="1"/>
              <a:t>aldrinum</a:t>
            </a:r>
            <a:r>
              <a:rPr lang="en-US" dirty="0"/>
              <a:t> 18-30 </a:t>
            </a:r>
            <a:r>
              <a:rPr lang="en-US" dirty="0" err="1"/>
              <a:t>ára</a:t>
            </a:r>
            <a:endParaRPr lang="en-US" dirty="0"/>
          </a:p>
          <a:p>
            <a:r>
              <a:rPr lang="en-US" dirty="0"/>
              <a:t>241 á </a:t>
            </a:r>
            <a:r>
              <a:rPr lang="en-US" dirty="0" err="1"/>
              <a:t>aldrinum</a:t>
            </a:r>
            <a:r>
              <a:rPr lang="en-US" dirty="0"/>
              <a:t> 30-67 </a:t>
            </a:r>
            <a:r>
              <a:rPr lang="en-US" dirty="0" err="1"/>
              <a:t>ára</a:t>
            </a:r>
            <a:endParaRPr lang="en-US" dirty="0"/>
          </a:p>
          <a:p>
            <a:r>
              <a:rPr lang="en-US" dirty="0"/>
              <a:t>1018 á </a:t>
            </a:r>
            <a:r>
              <a:rPr lang="en-US" dirty="0" err="1"/>
              <a:t>aldrinum</a:t>
            </a:r>
            <a:r>
              <a:rPr lang="en-US" dirty="0"/>
              <a:t> 67-106 </a:t>
            </a:r>
            <a:r>
              <a:rPr lang="en-US" dirty="0" err="1"/>
              <a:t>ára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4D4DD-051D-43EC-BF72-CD3D5F0F0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952" y="963877"/>
            <a:ext cx="2620770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CVI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í </a:t>
            </a:r>
            <a:r>
              <a:rPr lang="en-US" dirty="0" err="1">
                <a:solidFill>
                  <a:schemeClr val="accent1"/>
                </a:solidFill>
              </a:rPr>
              <a:t>tölum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BE512-CF99-4557-8E07-48CDC789F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7865" y="963877"/>
            <a:ext cx="5167486" cy="4930246"/>
          </a:xfrm>
        </p:spPr>
        <p:txBody>
          <a:bodyPr anchor="ctr">
            <a:normAutofit/>
          </a:bodyPr>
          <a:lstStyle/>
          <a:p>
            <a:r>
              <a:rPr lang="en-US" sz="2100" dirty="0" err="1"/>
              <a:t>Samtals</a:t>
            </a:r>
            <a:r>
              <a:rPr lang="en-US" sz="2100" dirty="0"/>
              <a:t> 93 </a:t>
            </a:r>
            <a:r>
              <a:rPr lang="en-US" sz="2100" dirty="0" err="1"/>
              <a:t>skráðir</a:t>
            </a:r>
            <a:r>
              <a:rPr lang="en-US" sz="2100" dirty="0"/>
              <a:t> </a:t>
            </a:r>
          </a:p>
          <a:p>
            <a:r>
              <a:rPr lang="en-US" sz="2100" dirty="0"/>
              <a:t>54 </a:t>
            </a:r>
            <a:r>
              <a:rPr lang="en-US" sz="2100" dirty="0" err="1"/>
              <a:t>Börn</a:t>
            </a:r>
            <a:r>
              <a:rPr lang="en-US" sz="2100" dirty="0"/>
              <a:t> 0-18, 		33% </a:t>
            </a:r>
          </a:p>
          <a:p>
            <a:r>
              <a:rPr lang="en-US" sz="2100" dirty="0"/>
              <a:t>23 </a:t>
            </a:r>
            <a:r>
              <a:rPr lang="en-US" sz="2100" dirty="0" err="1"/>
              <a:t>ungmenni</a:t>
            </a:r>
            <a:r>
              <a:rPr lang="en-US" sz="2100" dirty="0"/>
              <a:t> 18-30 28% </a:t>
            </a:r>
          </a:p>
          <a:p>
            <a:r>
              <a:rPr lang="en-US" sz="2100" dirty="0"/>
              <a:t>14 </a:t>
            </a:r>
            <a:r>
              <a:rPr lang="en-US" sz="2100" dirty="0" err="1"/>
              <a:t>fullorðnir</a:t>
            </a:r>
            <a:r>
              <a:rPr lang="en-US" sz="2100" dirty="0"/>
              <a:t> 30-67	6%	</a:t>
            </a:r>
          </a:p>
          <a:p>
            <a:r>
              <a:rPr lang="en-US" sz="2100" dirty="0"/>
              <a:t>9 </a:t>
            </a:r>
            <a:r>
              <a:rPr lang="en-US" sz="2100" dirty="0" err="1"/>
              <a:t>eldri</a:t>
            </a:r>
            <a:r>
              <a:rPr lang="en-US" sz="2100" dirty="0"/>
              <a:t> </a:t>
            </a:r>
            <a:r>
              <a:rPr lang="en-US" sz="2100" dirty="0" err="1"/>
              <a:t>en</a:t>
            </a:r>
            <a:r>
              <a:rPr lang="en-US" sz="2100" dirty="0"/>
              <a:t> 67			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9163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4235D4-D14F-48F9-9154-469B6C94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chemeClr val="accent1"/>
                </a:solidFill>
              </a:rPr>
              <a:t>Mögulega</a:t>
            </a:r>
            <a:r>
              <a:rPr lang="en-US" dirty="0">
                <a:solidFill>
                  <a:schemeClr val="accent1"/>
                </a:solidFill>
              </a:rPr>
              <a:t> CVI ?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431A3-6EBA-49AC-A64E-ADB3BC2CD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100" dirty="0" err="1"/>
              <a:t>Einstaklingar</a:t>
            </a:r>
            <a:r>
              <a:rPr lang="en-US" sz="2100" dirty="0"/>
              <a:t> </a:t>
            </a:r>
            <a:r>
              <a:rPr lang="en-US" sz="2100" dirty="0" err="1"/>
              <a:t>skráðir</a:t>
            </a:r>
            <a:r>
              <a:rPr lang="en-US" sz="2100" dirty="0"/>
              <a:t> </a:t>
            </a:r>
            <a:r>
              <a:rPr lang="en-US" sz="2100" dirty="0" err="1"/>
              <a:t>með</a:t>
            </a:r>
            <a:r>
              <a:rPr lang="en-US" sz="2100" dirty="0"/>
              <a:t> </a:t>
            </a:r>
            <a:r>
              <a:rPr lang="en-US" sz="2100" dirty="0" err="1"/>
              <a:t>sjónsviðsgalla</a:t>
            </a:r>
            <a:r>
              <a:rPr lang="en-US" sz="2100" dirty="0"/>
              <a:t> </a:t>
            </a:r>
            <a:r>
              <a:rPr lang="en-US" sz="2100" dirty="0" err="1"/>
              <a:t>hefur</a:t>
            </a:r>
            <a:r>
              <a:rPr lang="en-US" sz="2100" dirty="0"/>
              <a:t> </a:t>
            </a:r>
            <a:r>
              <a:rPr lang="en-US" sz="2100" dirty="0" err="1"/>
              <a:t>fjölgað</a:t>
            </a:r>
            <a:r>
              <a:rPr lang="en-US" sz="2100" dirty="0"/>
              <a:t> </a:t>
            </a:r>
          </a:p>
          <a:p>
            <a:r>
              <a:rPr lang="en-US" sz="2100" dirty="0" err="1"/>
              <a:t>Fjöldi</a:t>
            </a:r>
            <a:r>
              <a:rPr lang="en-US" sz="2100" dirty="0"/>
              <a:t> </a:t>
            </a:r>
            <a:r>
              <a:rPr lang="en-US" sz="2100" dirty="0" err="1"/>
              <a:t>þeirra</a:t>
            </a:r>
            <a:r>
              <a:rPr lang="en-US" sz="2100" dirty="0"/>
              <a:t> </a:t>
            </a:r>
            <a:r>
              <a:rPr lang="en-US" sz="2100" dirty="0" err="1"/>
              <a:t>er</a:t>
            </a:r>
            <a:r>
              <a:rPr lang="en-US" sz="2100" dirty="0"/>
              <a:t> 67 </a:t>
            </a:r>
          </a:p>
          <a:p>
            <a:r>
              <a:rPr lang="en-US" sz="2100" dirty="0"/>
              <a:t>75% </a:t>
            </a:r>
            <a:r>
              <a:rPr lang="en-US" sz="2100" dirty="0" err="1"/>
              <a:t>yfir</a:t>
            </a:r>
            <a:r>
              <a:rPr lang="en-US" sz="2100" dirty="0"/>
              <a:t> 50 </a:t>
            </a:r>
            <a:r>
              <a:rPr lang="en-US" sz="2100" dirty="0" err="1"/>
              <a:t>ára</a:t>
            </a:r>
            <a:endParaRPr lang="en-US" sz="2100" dirty="0"/>
          </a:p>
          <a:p>
            <a:endParaRPr lang="en-US" sz="2100" dirty="0"/>
          </a:p>
          <a:p>
            <a:r>
              <a:rPr lang="en-US" sz="2100" dirty="0" err="1"/>
              <a:t>Óskum</a:t>
            </a:r>
            <a:r>
              <a:rPr lang="en-US" sz="2100" dirty="0"/>
              <a:t> </a:t>
            </a:r>
            <a:r>
              <a:rPr lang="en-US" sz="2100" dirty="0" err="1"/>
              <a:t>eftir</a:t>
            </a:r>
            <a:r>
              <a:rPr lang="en-US" sz="2100" dirty="0"/>
              <a:t> </a:t>
            </a:r>
            <a:r>
              <a:rPr lang="en-US" sz="2100" dirty="0" err="1"/>
              <a:t>samstarfi</a:t>
            </a:r>
            <a:r>
              <a:rPr lang="en-US" sz="2100" dirty="0"/>
              <a:t> </a:t>
            </a:r>
            <a:r>
              <a:rPr lang="en-US" sz="2100" dirty="0" err="1"/>
              <a:t>við</a:t>
            </a:r>
            <a:r>
              <a:rPr lang="en-US" sz="2100" dirty="0"/>
              <a:t> </a:t>
            </a:r>
            <a:r>
              <a:rPr lang="en-US" sz="2100" dirty="0" err="1"/>
              <a:t>aðra</a:t>
            </a:r>
            <a:r>
              <a:rPr lang="en-US" sz="2100" dirty="0"/>
              <a:t> </a:t>
            </a:r>
            <a:r>
              <a:rPr lang="en-US" sz="2100" dirty="0" err="1"/>
              <a:t>þjónustuaðila</a:t>
            </a:r>
            <a:r>
              <a:rPr lang="en-US" sz="2100" dirty="0"/>
              <a:t> </a:t>
            </a:r>
            <a:r>
              <a:rPr lang="en-US" sz="2100" dirty="0" err="1"/>
              <a:t>sem</a:t>
            </a:r>
            <a:r>
              <a:rPr lang="en-US" sz="2100" dirty="0"/>
              <a:t> </a:t>
            </a:r>
            <a:r>
              <a:rPr lang="en-US" sz="2100" dirty="0" err="1"/>
              <a:t>sinna</a:t>
            </a:r>
            <a:r>
              <a:rPr lang="en-US" sz="2100" dirty="0"/>
              <a:t> </a:t>
            </a:r>
            <a:r>
              <a:rPr lang="en-US" sz="2100" dirty="0" err="1"/>
              <a:t>endurhæfingu</a:t>
            </a:r>
            <a:r>
              <a:rPr lang="en-US" sz="2100" dirty="0"/>
              <a:t> </a:t>
            </a:r>
            <a:r>
              <a:rPr lang="en-US" sz="2100" dirty="0" err="1"/>
              <a:t>til</a:t>
            </a:r>
            <a:r>
              <a:rPr lang="en-US" sz="2100" dirty="0"/>
              <a:t> </a:t>
            </a:r>
            <a:r>
              <a:rPr lang="en-US" sz="2100" dirty="0" err="1"/>
              <a:t>að</a:t>
            </a:r>
            <a:r>
              <a:rPr lang="en-US" sz="2100" dirty="0"/>
              <a:t> </a:t>
            </a:r>
            <a:r>
              <a:rPr lang="en-US" sz="2100" dirty="0" err="1"/>
              <a:t>sinna</a:t>
            </a:r>
            <a:r>
              <a:rPr lang="en-US" sz="2100" dirty="0"/>
              <a:t> </a:t>
            </a:r>
            <a:r>
              <a:rPr lang="en-US" sz="2100" dirty="0" err="1"/>
              <a:t>þessum</a:t>
            </a:r>
            <a:r>
              <a:rPr lang="en-US" sz="2100" dirty="0"/>
              <a:t> </a:t>
            </a:r>
            <a:r>
              <a:rPr lang="en-US" sz="2100" dirty="0" err="1"/>
              <a:t>hóp</a:t>
            </a:r>
            <a:r>
              <a:rPr lang="en-US" sz="2100" dirty="0"/>
              <a:t> </a:t>
            </a:r>
            <a:r>
              <a:rPr lang="en-US" sz="2100" dirty="0" err="1"/>
              <a:t>betur</a:t>
            </a:r>
            <a:r>
              <a:rPr lang="en-US" sz="2100" dirty="0"/>
              <a:t>. </a:t>
            </a:r>
          </a:p>
          <a:p>
            <a:pPr marL="0" indent="0">
              <a:buNone/>
            </a:pPr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928328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3388E0-4111-4535-B68F-C7FC8DC04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304256"/>
          </a:xfrm>
        </p:spPr>
        <p:txBody>
          <a:bodyPr>
            <a:normAutofit/>
          </a:bodyPr>
          <a:lstStyle/>
          <a:p>
            <a:r>
              <a:rPr lang="en-US" sz="6000" dirty="0" err="1"/>
              <a:t>Takk</a:t>
            </a:r>
            <a:r>
              <a:rPr lang="en-US" sz="6000" dirty="0"/>
              <a:t> </a:t>
            </a:r>
            <a:r>
              <a:rPr lang="en-US" sz="6000" dirty="0" err="1"/>
              <a:t>fyrir</a:t>
            </a: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73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521</Words>
  <Application>Microsoft Office PowerPoint</Application>
  <PresentationFormat>On-screen Show (4:3)</PresentationFormat>
  <Paragraphs>58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Office Theme</vt:lpstr>
      <vt:lpstr>Stutt tölfræði</vt:lpstr>
      <vt:lpstr>Þjónustu- og  þekkingarmiðstöðin</vt:lpstr>
      <vt:lpstr>Markmið Miðstöðvarinnar</vt:lpstr>
      <vt:lpstr>Markmið Miðstöðvarinnar</vt:lpstr>
      <vt:lpstr>Hlutverk Miðstöðvarinnar</vt:lpstr>
      <vt:lpstr>Í tölum</vt:lpstr>
      <vt:lpstr>CVI  í tölum</vt:lpstr>
      <vt:lpstr>Mögulega CVI ? </vt:lpstr>
      <vt:lpstr>Takk fyrir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Stutt tölfræði</dc:title>
  <dc:creator>Estella Björnsson</dc:creator>
  <cp:lastModifiedBy>Estella Björnsson</cp:lastModifiedBy>
  <cp:revision>4</cp:revision>
  <dcterms:created xsi:type="dcterms:W3CDTF">2019-10-10T11:41:31Z</dcterms:created>
  <dcterms:modified xsi:type="dcterms:W3CDTF">2019-10-10T12:09:25Z</dcterms:modified>
</cp:coreProperties>
</file>