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3" r:id="rId4"/>
    <p:sldId id="257" r:id="rId5"/>
    <p:sldId id="258" r:id="rId6"/>
    <p:sldId id="276" r:id="rId7"/>
    <p:sldId id="260" r:id="rId8"/>
    <p:sldId id="261" r:id="rId9"/>
    <p:sldId id="262" r:id="rId10"/>
    <p:sldId id="264" r:id="rId11"/>
    <p:sldId id="282" r:id="rId12"/>
    <p:sldId id="280" r:id="rId13"/>
    <p:sldId id="284" r:id="rId14"/>
    <p:sldId id="271" r:id="rId15"/>
    <p:sldId id="285" r:id="rId16"/>
    <p:sldId id="272" r:id="rId17"/>
    <p:sldId id="274" r:id="rId18"/>
    <p:sldId id="279" r:id="rId19"/>
    <p:sldId id="265" r:id="rId20"/>
    <p:sldId id="259" r:id="rId21"/>
    <p:sldId id="268" r:id="rId22"/>
    <p:sldId id="266" r:id="rId23"/>
    <p:sldId id="277" r:id="rId24"/>
    <p:sldId id="278" r:id="rId25"/>
    <p:sldId id="281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BI_myndir_toflu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BI_myndir_toflur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BI_myndir_toflur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BI_myndir_toflur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g%20ma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g%20ma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&#214;B&#205;%20hax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&#214;B&#205;%20hax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&#214;B&#205;%20hax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BI_myndir_toflur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Copy%20of%20c1a28c37-b95e-459b-8f2d-23094644358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&#214;B&#205;%20ha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BI_myndir_toflu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BI_myndir_toflu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BI_myndir_toflu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&#214;B&#205;%20hax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OBI_myndir_toflu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lbeinns\Desktop\&#214;B&#205;%20Sj&#250;kd&#243;msgreining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 smtClean="0"/>
              <a:t>Fjölgun</a:t>
            </a:r>
            <a:r>
              <a:rPr lang="en-US" sz="2000" dirty="0" smtClean="0"/>
              <a:t> </a:t>
            </a:r>
            <a:r>
              <a:rPr lang="en-US" sz="2000" dirty="0" err="1"/>
              <a:t>örorkulífeyrisþega</a:t>
            </a:r>
            <a:r>
              <a:rPr lang="en-US" sz="2000" dirty="0"/>
              <a:t> </a:t>
            </a:r>
            <a:r>
              <a:rPr lang="en-US" sz="2000" dirty="0" err="1"/>
              <a:t>frá</a:t>
            </a:r>
            <a:r>
              <a:rPr lang="en-US" sz="2000" dirty="0"/>
              <a:t> </a:t>
            </a:r>
            <a:r>
              <a:rPr lang="en-US" sz="2000" dirty="0" err="1"/>
              <a:t>fyrra</a:t>
            </a:r>
            <a:r>
              <a:rPr lang="en-US" sz="2000" dirty="0"/>
              <a:t> </a:t>
            </a:r>
            <a:r>
              <a:rPr lang="en-US" sz="2000" dirty="0" err="1"/>
              <a:t>ári</a:t>
            </a:r>
            <a:r>
              <a:rPr lang="en-US" sz="2000" dirty="0"/>
              <a:t> </a:t>
            </a:r>
            <a:r>
              <a:rPr lang="en-US" sz="2000" dirty="0" err="1"/>
              <a:t>miðað</a:t>
            </a:r>
            <a:r>
              <a:rPr lang="en-US" sz="2000" dirty="0"/>
              <a:t> </a:t>
            </a:r>
            <a:r>
              <a:rPr lang="en-US" sz="2000" dirty="0" err="1"/>
              <a:t>við</a:t>
            </a:r>
            <a:r>
              <a:rPr lang="en-US" sz="2000" dirty="0"/>
              <a:t> 1. </a:t>
            </a:r>
            <a:r>
              <a:rPr lang="en-US" sz="2000" dirty="0" err="1"/>
              <a:t>desember</a:t>
            </a:r>
            <a:r>
              <a:rPr lang="en-US" sz="2000" dirty="0"/>
              <a:t> </a:t>
            </a:r>
            <a:r>
              <a:rPr lang="en-US" sz="2000" dirty="0" err="1"/>
              <a:t>ár</a:t>
            </a:r>
            <a:r>
              <a:rPr lang="en-US" sz="2000" dirty="0"/>
              <a:t> </a:t>
            </a:r>
            <a:r>
              <a:rPr lang="en-US" sz="2000" dirty="0" err="1"/>
              <a:t>hvert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'Mynd 2'!$C$5</c:f>
              <c:strCache>
                <c:ptCount val="1"/>
                <c:pt idx="0">
                  <c:v>FFÁ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2'!$D$3:$Y$3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'Mynd 2'!$D$5:$Y$5</c:f>
              <c:numCache>
                <c:formatCode>0.0</c:formatCode>
                <c:ptCount val="22"/>
                <c:pt idx="0">
                  <c:v>9.7094801223241518</c:v>
                </c:pt>
                <c:pt idx="1">
                  <c:v>5.602787456445995</c:v>
                </c:pt>
                <c:pt idx="2">
                  <c:v>2.6263692754388188</c:v>
                </c:pt>
                <c:pt idx="3">
                  <c:v>2.6234567901234556</c:v>
                </c:pt>
                <c:pt idx="4">
                  <c:v>8.6842105263157805</c:v>
                </c:pt>
                <c:pt idx="5">
                  <c:v>7.563703447480691</c:v>
                </c:pt>
                <c:pt idx="6">
                  <c:v>4.8343873941472708</c:v>
                </c:pt>
                <c:pt idx="7">
                  <c:v>6.7791411042944674</c:v>
                </c:pt>
                <c:pt idx="8">
                  <c:v>7.2392990519965679</c:v>
                </c:pt>
                <c:pt idx="9">
                  <c:v>7.250647379230287</c:v>
                </c:pt>
                <c:pt idx="10">
                  <c:v>6.1943218716176744</c:v>
                </c:pt>
                <c:pt idx="11">
                  <c:v>3.7240297922383405</c:v>
                </c:pt>
                <c:pt idx="12">
                  <c:v>2.9176114890400555</c:v>
                </c:pt>
                <c:pt idx="13">
                  <c:v>3.5766745005875435</c:v>
                </c:pt>
                <c:pt idx="14">
                  <c:v>2.8646387293483713</c:v>
                </c:pt>
                <c:pt idx="15">
                  <c:v>1.4268973598952357</c:v>
                </c:pt>
                <c:pt idx="16">
                  <c:v>3.2825880114177011</c:v>
                </c:pt>
                <c:pt idx="17">
                  <c:v>2.1649009672961768</c:v>
                </c:pt>
                <c:pt idx="18">
                  <c:v>3.9933015586757676</c:v>
                </c:pt>
                <c:pt idx="19">
                  <c:v>1.0962467484206542</c:v>
                </c:pt>
                <c:pt idx="20">
                  <c:v>2.7078355694418974</c:v>
                </c:pt>
                <c:pt idx="21">
                  <c:v>4.1872949597375566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4-4655-85E5-A19C420F9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814685520"/>
        <c:axId val="1814684272"/>
      </c:barChart>
      <c:catAx>
        <c:axId val="181468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14684272"/>
        <c:crosses val="autoZero"/>
        <c:auto val="1"/>
        <c:lblAlgn val="ctr"/>
        <c:lblOffset val="100"/>
        <c:noMultiLvlLbl val="0"/>
      </c:catAx>
      <c:valAx>
        <c:axId val="18146842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1468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 dirty="0" smtClean="0"/>
              <a:t>Fjöldi </a:t>
            </a:r>
            <a:r>
              <a:rPr lang="is-IS" sz="2000" dirty="0"/>
              <a:t>örorkulífeyrisþega 2019-2030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'Mynd 14'!$B$4</c:f>
              <c:strCache>
                <c:ptCount val="1"/>
                <c:pt idx="0">
                  <c:v>Lágspá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A-4C62-8444-FFC524D73B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14'!$A$5:$A$16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strCache>
            </c:strRef>
          </c:cat>
          <c:val>
            <c:numRef>
              <c:f>'Mynd 14'!$B$5:$B$16</c:f>
              <c:numCache>
                <c:formatCode>0</c:formatCode>
                <c:ptCount val="12"/>
                <c:pt idx="0">
                  <c:v>18061</c:v>
                </c:pt>
                <c:pt idx="1">
                  <c:v>18629.680144219517</c:v>
                </c:pt>
                <c:pt idx="2">
                  <c:v>18833.715960719619</c:v>
                </c:pt>
                <c:pt idx="3">
                  <c:v>18997.387181493585</c:v>
                </c:pt>
                <c:pt idx="4">
                  <c:v>19117.488381535986</c:v>
                </c:pt>
                <c:pt idx="5">
                  <c:v>19065.164814185096</c:v>
                </c:pt>
                <c:pt idx="6">
                  <c:v>18973.780699619776</c:v>
                </c:pt>
                <c:pt idx="7">
                  <c:v>18881.261919244716</c:v>
                </c:pt>
                <c:pt idx="8">
                  <c:v>18832.085360690631</c:v>
                </c:pt>
                <c:pt idx="9">
                  <c:v>18723.639156047891</c:v>
                </c:pt>
                <c:pt idx="10">
                  <c:v>18760.134980411476</c:v>
                </c:pt>
                <c:pt idx="11">
                  <c:v>18797.963274698057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DA-4C62-8444-FFC524D73BCB}"/>
            </c:ext>
          </c:extLst>
        </c:ser>
        <c:ser>
          <c:idx val="1"/>
          <c:order val="1"/>
          <c:tx>
            <c:strRef>
              <c:f>'Mynd 14'!$C$4</c:f>
              <c:strCache>
                <c:ptCount val="1"/>
                <c:pt idx="0">
                  <c:v>Miðspá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A-4C62-8444-FFC524D73B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14'!$A$5:$A$16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strCache>
            </c:strRef>
          </c:cat>
          <c:val>
            <c:numRef>
              <c:f>'Mynd 14'!$C$5:$C$16</c:f>
              <c:numCache>
                <c:formatCode>0</c:formatCode>
                <c:ptCount val="12"/>
                <c:pt idx="0">
                  <c:v>18061</c:v>
                </c:pt>
                <c:pt idx="1">
                  <c:v>18333.279835178157</c:v>
                </c:pt>
                <c:pt idx="2">
                  <c:v>18620.970180083077</c:v>
                </c:pt>
                <c:pt idx="3">
                  <c:v>18892.747899335132</c:v>
                </c:pt>
                <c:pt idx="4">
                  <c:v>19166.192415537535</c:v>
                </c:pt>
                <c:pt idx="5">
                  <c:v>19179.373349220517</c:v>
                </c:pt>
                <c:pt idx="6">
                  <c:v>19167.976607433469</c:v>
                </c:pt>
                <c:pt idx="7">
                  <c:v>19150.798278049962</c:v>
                </c:pt>
                <c:pt idx="8">
                  <c:v>19097.785382551498</c:v>
                </c:pt>
                <c:pt idx="9">
                  <c:v>19044.870747393412</c:v>
                </c:pt>
                <c:pt idx="10">
                  <c:v>19185.029488840755</c:v>
                </c:pt>
                <c:pt idx="11">
                  <c:v>19277.051167515459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DA-4C62-8444-FFC524D73BCB}"/>
            </c:ext>
          </c:extLst>
        </c:ser>
        <c:ser>
          <c:idx val="2"/>
          <c:order val="2"/>
          <c:tx>
            <c:strRef>
              <c:f>'Mynd 14'!$D$4</c:f>
              <c:strCache>
                <c:ptCount val="1"/>
                <c:pt idx="0">
                  <c:v>Háspá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A-4C62-8444-FFC524D73BCB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A-4C62-8444-FFC524D73B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14'!$A$5:$A$16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strCache>
            </c:strRef>
          </c:cat>
          <c:val>
            <c:numRef>
              <c:f>'Mynd 14'!$D$5:$D$16</c:f>
              <c:numCache>
                <c:formatCode>0</c:formatCode>
                <c:ptCount val="12"/>
                <c:pt idx="0">
                  <c:v>18061</c:v>
                </c:pt>
                <c:pt idx="1">
                  <c:v>18771.298691858756</c:v>
                </c:pt>
                <c:pt idx="2">
                  <c:v>19130.216926651276</c:v>
                </c:pt>
                <c:pt idx="3">
                  <c:v>19487.065162473304</c:v>
                </c:pt>
                <c:pt idx="4">
                  <c:v>19859.520386856992</c:v>
                </c:pt>
                <c:pt idx="5">
                  <c:v>19873.957961280674</c:v>
                </c:pt>
                <c:pt idx="6">
                  <c:v>19853.63081365488</c:v>
                </c:pt>
                <c:pt idx="7">
                  <c:v>19835.574792924075</c:v>
                </c:pt>
                <c:pt idx="8">
                  <c:v>19862.349469354787</c:v>
                </c:pt>
                <c:pt idx="9">
                  <c:v>19833.479488848014</c:v>
                </c:pt>
                <c:pt idx="10">
                  <c:v>19952.270601044911</c:v>
                </c:pt>
                <c:pt idx="11">
                  <c:v>20074.302287965616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DA-4C62-8444-FFC524D73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0789343"/>
        <c:axId val="1630783519"/>
      </c:lineChart>
      <c:catAx>
        <c:axId val="163078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0783519"/>
        <c:crosses val="autoZero"/>
        <c:auto val="1"/>
        <c:lblAlgn val="ctr"/>
        <c:lblOffset val="100"/>
        <c:noMultiLvlLbl val="0"/>
      </c:catAx>
      <c:valAx>
        <c:axId val="1630783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078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 dirty="0" smtClean="0"/>
              <a:t>Munur </a:t>
            </a:r>
            <a:r>
              <a:rPr lang="is-IS" sz="2000" dirty="0"/>
              <a:t>á framreiknuðum fjölda örorkulífeyrisþega eftir því hvort miðað er við árin 2017 eða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'Mynd 16'!$D$3</c:f>
              <c:strCache>
                <c:ptCount val="1"/>
                <c:pt idx="0">
                  <c:v>Hlutfall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8B-4E6D-B857-6CB4DA61B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16'!$A$4:$A$17</c:f>
              <c:strCach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strCache>
            </c:strRef>
          </c:cat>
          <c:val>
            <c:numRef>
              <c:f>'Mynd 16'!$D$4:$D$17</c:f>
              <c:numCache>
                <c:formatCode>0.0</c:formatCode>
                <c:ptCount val="14"/>
                <c:pt idx="0">
                  <c:v>8.2027069851607237</c:v>
                </c:pt>
                <c:pt idx="1">
                  <c:v>8.1601790322288537</c:v>
                </c:pt>
                <c:pt idx="2">
                  <c:v>8.1322090853031117</c:v>
                </c:pt>
                <c:pt idx="3">
                  <c:v>8.1596969524747713</c:v>
                </c:pt>
                <c:pt idx="4">
                  <c:v>8.1732017057540656</c:v>
                </c:pt>
                <c:pt idx="5">
                  <c:v>8.1876486520025153</c:v>
                </c:pt>
                <c:pt idx="6">
                  <c:v>8.2010374689732473</c:v>
                </c:pt>
                <c:pt idx="7">
                  <c:v>8.2749077057419029</c:v>
                </c:pt>
                <c:pt idx="8">
                  <c:v>8.3378587160863411</c:v>
                </c:pt>
                <c:pt idx="9">
                  <c:v>8.397017450513065</c:v>
                </c:pt>
                <c:pt idx="10">
                  <c:v>8.4398049712087637</c:v>
                </c:pt>
                <c:pt idx="11">
                  <c:v>8.4774909600747677</c:v>
                </c:pt>
                <c:pt idx="12">
                  <c:v>8.4847132570779529</c:v>
                </c:pt>
                <c:pt idx="13">
                  <c:v>8.4885001023637461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A-4A79-AADA-05D6AAE0322C}"/>
            </c:ext>
          </c:extLst>
        </c:ser>
        <c:ser>
          <c:idx val="3"/>
          <c:order val="3"/>
          <c:tx>
            <c:strRef>
              <c:f>'Mynd 16'!$E$3</c:f>
              <c:strCache>
                <c:ptCount val="1"/>
                <c:pt idx="0">
                  <c:v>Hlutfall 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0"/>
                  <c:y val="6.600358422939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8B-4E6D-B857-6CB4DA61B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16'!$A$4:$A$17</c:f>
              <c:strCach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strCache>
            </c:strRef>
          </c:cat>
          <c:val>
            <c:numRef>
              <c:f>'Mynd 16'!$E$4:$E$17</c:f>
              <c:numCache>
                <c:formatCode>0.0</c:formatCode>
                <c:ptCount val="14"/>
                <c:pt idx="0">
                  <c:v>8.2027069851607237</c:v>
                </c:pt>
                <c:pt idx="1">
                  <c:v>7.9917978334233863</c:v>
                </c:pt>
                <c:pt idx="2">
                  <c:v>7.7676040891633731</c:v>
                </c:pt>
                <c:pt idx="3">
                  <c:v>7.7942978883817098</c:v>
                </c:pt>
                <c:pt idx="4">
                  <c:v>7.8066836236230337</c:v>
                </c:pt>
                <c:pt idx="5">
                  <c:v>7.8184544552646393</c:v>
                </c:pt>
                <c:pt idx="6">
                  <c:v>7.8297747483669546</c:v>
                </c:pt>
                <c:pt idx="7">
                  <c:v>7.9035119233278728</c:v>
                </c:pt>
                <c:pt idx="8">
                  <c:v>7.9668394067396804</c:v>
                </c:pt>
                <c:pt idx="9">
                  <c:v>8.0268913870854011</c:v>
                </c:pt>
                <c:pt idx="10">
                  <c:v>8.0709077158167979</c:v>
                </c:pt>
                <c:pt idx="11">
                  <c:v>8.1091002850204852</c:v>
                </c:pt>
                <c:pt idx="12">
                  <c:v>8.1163530359982037</c:v>
                </c:pt>
                <c:pt idx="13">
                  <c:v>8.1209615069533552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A-4A79-AADA-05D6AAE0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34969039"/>
        <c:axId val="1634974031"/>
      </c:barChart>
      <c:lineChart>
        <c:grouping val="standard"/>
        <c:varyColors val="0"/>
        <c:ser>
          <c:idx val="0"/>
          <c:order val="0"/>
          <c:tx>
            <c:strRef>
              <c:f>'Mynd 16'!$B$3</c:f>
              <c:strCache>
                <c:ptCount val="1"/>
                <c:pt idx="0">
                  <c:v>Örorkulífeyrisþegar 2017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8B-4E6D-B857-6CB4DA61B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16'!$A$4:$A$17</c:f>
              <c:strCach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strCache>
            </c:strRef>
          </c:cat>
          <c:val>
            <c:numRef>
              <c:f>'Mynd 16'!$B$4:$B$17</c:f>
              <c:numCache>
                <c:formatCode>0</c:formatCode>
                <c:ptCount val="14"/>
                <c:pt idx="0">
                  <c:v>17860</c:v>
                </c:pt>
                <c:pt idx="1">
                  <c:v>18425.194644030817</c:v>
                </c:pt>
                <c:pt idx="2">
                  <c:v>18908.768598874238</c:v>
                </c:pt>
                <c:pt idx="3">
                  <c:v>19192.749589794006</c:v>
                </c:pt>
                <c:pt idx="4">
                  <c:v>19495.211100666944</c:v>
                </c:pt>
                <c:pt idx="5">
                  <c:v>19784.87983215844</c:v>
                </c:pt>
                <c:pt idx="6">
                  <c:v>20074.991578800855</c:v>
                </c:pt>
                <c:pt idx="7">
                  <c:v>20080.635780446821</c:v>
                </c:pt>
                <c:pt idx="8">
                  <c:v>20060.637935142255</c:v>
                </c:pt>
                <c:pt idx="9">
                  <c:v>20033.856143957586</c:v>
                </c:pt>
                <c:pt idx="10">
                  <c:v>19970.688513122739</c:v>
                </c:pt>
                <c:pt idx="11">
                  <c:v>19910.0657190124</c:v>
                </c:pt>
                <c:pt idx="12">
                  <c:v>20055.740961418011</c:v>
                </c:pt>
                <c:pt idx="13">
                  <c:v>20149.492232984918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CA-4A79-AADA-05D6AAE0322C}"/>
            </c:ext>
          </c:extLst>
        </c:ser>
        <c:ser>
          <c:idx val="1"/>
          <c:order val="1"/>
          <c:tx>
            <c:strRef>
              <c:f>'Mynd 16'!$C$3</c:f>
              <c:strCache>
                <c:ptCount val="1"/>
                <c:pt idx="0">
                  <c:v>Örorkulífeyrisþegar 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8B-4E6D-B857-6CB4DA61B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16'!$A$4:$A$17</c:f>
              <c:strCach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strCache>
            </c:strRef>
          </c:cat>
          <c:val>
            <c:numRef>
              <c:f>'Mynd 16'!$C$4:$C$17</c:f>
              <c:numCache>
                <c:formatCode>0</c:formatCode>
                <c:ptCount val="14"/>
                <c:pt idx="0">
                  <c:v>17860</c:v>
                </c:pt>
                <c:pt idx="1">
                  <c:v>18045</c:v>
                </c:pt>
                <c:pt idx="2">
                  <c:v>18061</c:v>
                </c:pt>
                <c:pt idx="3">
                  <c:v>18333.279835178157</c:v>
                </c:pt>
                <c:pt idx="4">
                  <c:v>18620.970180083077</c:v>
                </c:pt>
                <c:pt idx="5">
                  <c:v>18892.747899335132</c:v>
                </c:pt>
                <c:pt idx="6">
                  <c:v>19166.192415537535</c:v>
                </c:pt>
                <c:pt idx="7">
                  <c:v>19179.373349220517</c:v>
                </c:pt>
                <c:pt idx="8">
                  <c:v>19167.976607433469</c:v>
                </c:pt>
                <c:pt idx="9">
                  <c:v>19150.798278049962</c:v>
                </c:pt>
                <c:pt idx="10">
                  <c:v>19097.785382551498</c:v>
                </c:pt>
                <c:pt idx="11">
                  <c:v>19044.870747393412</c:v>
                </c:pt>
                <c:pt idx="12">
                  <c:v>19185.029488840755</c:v>
                </c:pt>
                <c:pt idx="13">
                  <c:v>19277.051167515459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CA-4A79-AADA-05D6AAE0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0042447"/>
        <c:axId val="1630041615"/>
      </c:lineChart>
      <c:catAx>
        <c:axId val="163496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4974031"/>
        <c:crosses val="autoZero"/>
        <c:auto val="1"/>
        <c:lblAlgn val="ctr"/>
        <c:lblOffset val="100"/>
        <c:noMultiLvlLbl val="0"/>
      </c:catAx>
      <c:valAx>
        <c:axId val="1634974031"/>
        <c:scaling>
          <c:orientation val="minMax"/>
          <c:min val="7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4969039"/>
        <c:crosses val="autoZero"/>
        <c:crossBetween val="between"/>
      </c:valAx>
      <c:valAx>
        <c:axId val="1630041615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0042447"/>
        <c:crosses val="max"/>
        <c:crossBetween val="between"/>
      </c:valAx>
      <c:catAx>
        <c:axId val="1630042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00416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s-IS" sz="2000"/>
              <a:t>Samanburður á tölum Hagstofu Íslands og Tryggingastofnunar Ríkisins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'Mynd 4'!$T$5</c:f>
              <c:strCache>
                <c:ptCount val="1"/>
                <c:pt idx="0">
                  <c:v>Hagstofa (des)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4'!$S$6:$S$16</c:f>
              <c:strCache>
                <c:ptCount val="11"/>
                <c:pt idx="0">
                  <c:v>Des2007/Jan2008</c:v>
                </c:pt>
                <c:pt idx="1">
                  <c:v>Des2008/Jan2009</c:v>
                </c:pt>
                <c:pt idx="2">
                  <c:v>Des2009/Jan2010</c:v>
                </c:pt>
                <c:pt idx="3">
                  <c:v>Des2010/Jan2011</c:v>
                </c:pt>
                <c:pt idx="4">
                  <c:v>Des2011/Jan2012</c:v>
                </c:pt>
                <c:pt idx="5">
                  <c:v>Des2012/Jan2013</c:v>
                </c:pt>
                <c:pt idx="6">
                  <c:v>Des2013/Jan2014</c:v>
                </c:pt>
                <c:pt idx="7">
                  <c:v>Des2014/Jan2015</c:v>
                </c:pt>
                <c:pt idx="8">
                  <c:v>Des2015/Jan2016</c:v>
                </c:pt>
                <c:pt idx="9">
                  <c:v>Des2016/Jan2017</c:v>
                </c:pt>
                <c:pt idx="10">
                  <c:v>Des2017/Jan2018</c:v>
                </c:pt>
              </c:strCache>
            </c:strRef>
          </c:cat>
          <c:val>
            <c:numRef>
              <c:f>'Mynd 4'!$T$6:$T$16</c:f>
              <c:numCache>
                <c:formatCode>General</c:formatCode>
                <c:ptCount val="11"/>
                <c:pt idx="0">
                  <c:v>7.1</c:v>
                </c:pt>
                <c:pt idx="1">
                  <c:v>7.1</c:v>
                </c:pt>
                <c:pt idx="2">
                  <c:v>7.3</c:v>
                </c:pt>
                <c:pt idx="3">
                  <c:v>7.5</c:v>
                </c:pt>
                <c:pt idx="4">
                  <c:v>7.5</c:v>
                </c:pt>
                <c:pt idx="5">
                  <c:v>7.7</c:v>
                </c:pt>
                <c:pt idx="6">
                  <c:v>7.7</c:v>
                </c:pt>
                <c:pt idx="7">
                  <c:v>7.8</c:v>
                </c:pt>
                <c:pt idx="8">
                  <c:v>8</c:v>
                </c:pt>
                <c:pt idx="9">
                  <c:v>8.1</c:v>
                </c:pt>
                <c:pt idx="1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0-4869-A631-F80E87A3380B}"/>
            </c:ext>
          </c:extLst>
        </c:ser>
        <c:ser>
          <c:idx val="1"/>
          <c:order val="1"/>
          <c:tx>
            <c:strRef>
              <c:f>'Mynd 4'!$U$5</c:f>
              <c:strCache>
                <c:ptCount val="1"/>
                <c:pt idx="0">
                  <c:v>TR(Jan)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4'!$S$6:$S$16</c:f>
              <c:strCache>
                <c:ptCount val="11"/>
                <c:pt idx="0">
                  <c:v>Des2007/Jan2008</c:v>
                </c:pt>
                <c:pt idx="1">
                  <c:v>Des2008/Jan2009</c:v>
                </c:pt>
                <c:pt idx="2">
                  <c:v>Des2009/Jan2010</c:v>
                </c:pt>
                <c:pt idx="3">
                  <c:v>Des2010/Jan2011</c:v>
                </c:pt>
                <c:pt idx="4">
                  <c:v>Des2011/Jan2012</c:v>
                </c:pt>
                <c:pt idx="5">
                  <c:v>Des2012/Jan2013</c:v>
                </c:pt>
                <c:pt idx="6">
                  <c:v>Des2013/Jan2014</c:v>
                </c:pt>
                <c:pt idx="7">
                  <c:v>Des2014/Jan2015</c:v>
                </c:pt>
                <c:pt idx="8">
                  <c:v>Des2015/Jan2016</c:v>
                </c:pt>
                <c:pt idx="9">
                  <c:v>Des2016/Jan2017</c:v>
                </c:pt>
                <c:pt idx="10">
                  <c:v>Des2017/Jan2018</c:v>
                </c:pt>
              </c:strCache>
            </c:strRef>
          </c:cat>
          <c:val>
            <c:numRef>
              <c:f>'Mynd 4'!$U$6:$U$16</c:f>
              <c:numCache>
                <c:formatCode>0.0</c:formatCode>
                <c:ptCount val="11"/>
                <c:pt idx="0">
                  <c:v>7.0165857306626913</c:v>
                </c:pt>
                <c:pt idx="1">
                  <c:v>7.1583429932243341</c:v>
                </c:pt>
                <c:pt idx="2">
                  <c:v>7.3779177582197626</c:v>
                </c:pt>
                <c:pt idx="3">
                  <c:v>7.3993886907794195</c:v>
                </c:pt>
                <c:pt idx="4">
                  <c:v>7.5344538143202939</c:v>
                </c:pt>
                <c:pt idx="5">
                  <c:v>7.680364100399327</c:v>
                </c:pt>
                <c:pt idx="6">
                  <c:v>7.7959553448598173</c:v>
                </c:pt>
                <c:pt idx="7">
                  <c:v>7.9000550295072012</c:v>
                </c:pt>
                <c:pt idx="8">
                  <c:v>8.1253485941403376</c:v>
                </c:pt>
                <c:pt idx="9">
                  <c:v>8.2027069851607237</c:v>
                </c:pt>
                <c:pt idx="10">
                  <c:v>7.9917978334233863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0-4869-A631-F80E87A33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839570400"/>
        <c:axId val="839570816"/>
      </c:barChart>
      <c:catAx>
        <c:axId val="8395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s-IS"/>
          </a:p>
        </c:txPr>
        <c:crossAx val="839570816"/>
        <c:crosses val="autoZero"/>
        <c:auto val="1"/>
        <c:lblAlgn val="ctr"/>
        <c:lblOffset val="100"/>
        <c:noMultiLvlLbl val="0"/>
      </c:catAx>
      <c:valAx>
        <c:axId val="839570816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83957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 dirty="0"/>
              <a:t>Fjölgun einstaklinga með örorkulífeyri, 75% örorkumat eða örorku- og endurhæfingarmat á milli 2008 og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Örorkulífeyrisþegar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Sheet3!$A$18:$A$27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65-66</c:v>
                </c:pt>
              </c:strCache>
            </c:strRef>
          </c:cat>
          <c:val>
            <c:numRef>
              <c:f>Sheet3!$B$18:$B$27</c:f>
              <c:numCache>
                <c:formatCode>0.0</c:formatCode>
                <c:ptCount val="10"/>
                <c:pt idx="0">
                  <c:v>45.714285714285694</c:v>
                </c:pt>
                <c:pt idx="1">
                  <c:v>30.769230769230774</c:v>
                </c:pt>
                <c:pt idx="2">
                  <c:v>31.374722838137473</c:v>
                </c:pt>
                <c:pt idx="3">
                  <c:v>44.74929044465469</c:v>
                </c:pt>
                <c:pt idx="4">
                  <c:v>8.0602883355176829</c:v>
                </c:pt>
                <c:pt idx="5">
                  <c:v>2.1836506159014704</c:v>
                </c:pt>
                <c:pt idx="6">
                  <c:v>15.709969788519643</c:v>
                </c:pt>
                <c:pt idx="7">
                  <c:v>36.580706781279844</c:v>
                </c:pt>
                <c:pt idx="8">
                  <c:v>39.540507859733964</c:v>
                </c:pt>
                <c:pt idx="9">
                  <c:v>35.591603053435108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0-4B7A-A619-A3326017B301}"/>
            </c:ext>
          </c:extLst>
        </c:ser>
        <c:ser>
          <c:idx val="1"/>
          <c:order val="1"/>
          <c:tx>
            <c:strRef>
              <c:f>Sheet3!$C$17</c:f>
              <c:strCache>
                <c:ptCount val="1"/>
                <c:pt idx="0">
                  <c:v>75% örorkumat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Sheet3!$A$18:$A$27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65-66</c:v>
                </c:pt>
              </c:strCache>
            </c:strRef>
          </c:cat>
          <c:val>
            <c:numRef>
              <c:f>Sheet3!$C$18:$C$27</c:f>
              <c:numCache>
                <c:formatCode>0.0</c:formatCode>
                <c:ptCount val="10"/>
                <c:pt idx="0">
                  <c:v>45.593869731800766</c:v>
                </c:pt>
                <c:pt idx="1">
                  <c:v>30.338541666666686</c:v>
                </c:pt>
                <c:pt idx="2">
                  <c:v>33.962264150943383</c:v>
                </c:pt>
                <c:pt idx="3">
                  <c:v>46.390845070422529</c:v>
                </c:pt>
                <c:pt idx="4">
                  <c:v>11.158798283261802</c:v>
                </c:pt>
                <c:pt idx="5">
                  <c:v>3.498694516971284</c:v>
                </c:pt>
                <c:pt idx="6">
                  <c:v>20.065789473684205</c:v>
                </c:pt>
                <c:pt idx="7">
                  <c:v>39.94708994708995</c:v>
                </c:pt>
                <c:pt idx="8">
                  <c:v>44.25373134328359</c:v>
                </c:pt>
                <c:pt idx="9">
                  <c:v>40.737410071942435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0-4B7A-A619-A3326017B301}"/>
            </c:ext>
          </c:extLst>
        </c:ser>
        <c:ser>
          <c:idx val="2"/>
          <c:order val="2"/>
          <c:tx>
            <c:strRef>
              <c:f>Sheet3!$D$17</c:f>
              <c:strCache>
                <c:ptCount val="1"/>
                <c:pt idx="0">
                  <c:v>Ö&amp;E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Sheet3!$A$18:$A$27</c:f>
              <c:strCache>
                <c:ptCount val="10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65-66</c:v>
                </c:pt>
              </c:strCache>
            </c:strRef>
          </c:cat>
          <c:val>
            <c:numRef>
              <c:f>Sheet3!$D$18:$D$27</c:f>
              <c:numCache>
                <c:formatCode>0.0</c:formatCode>
                <c:ptCount val="10"/>
                <c:pt idx="0">
                  <c:v>55.259259259259238</c:v>
                </c:pt>
                <c:pt idx="1">
                  <c:v>37.899073120494336</c:v>
                </c:pt>
                <c:pt idx="2">
                  <c:v>40.958408679927658</c:v>
                </c:pt>
                <c:pt idx="3">
                  <c:v>51.729559748427675</c:v>
                </c:pt>
                <c:pt idx="4">
                  <c:v>15.26195899772209</c:v>
                </c:pt>
                <c:pt idx="5">
                  <c:v>6.845965770171162</c:v>
                </c:pt>
                <c:pt idx="6">
                  <c:v>21.438142027690944</c:v>
                </c:pt>
                <c:pt idx="7">
                  <c:v>42.582300128259931</c:v>
                </c:pt>
                <c:pt idx="8">
                  <c:v>43.886462882096083</c:v>
                </c:pt>
                <c:pt idx="9">
                  <c:v>40.230905861456478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0-4B7A-A619-A3326017B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517587728"/>
        <c:axId val="517583152"/>
      </c:barChart>
      <c:catAx>
        <c:axId val="5175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7583152"/>
        <c:crosses val="autoZero"/>
        <c:auto val="1"/>
        <c:lblAlgn val="ctr"/>
        <c:lblOffset val="100"/>
        <c:noMultiLvlLbl val="0"/>
      </c:catAx>
      <c:valAx>
        <c:axId val="5175831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1758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 dirty="0"/>
              <a:t>Aldursdreifing 2019: Örorkulífeyrisþegar, fólk með 75% örorkumat og fólk með örorku- eða </a:t>
            </a:r>
            <a:r>
              <a:rPr lang="is-IS" sz="2000" dirty="0" err="1"/>
              <a:t>enduhæfingarmat</a:t>
            </a:r>
            <a:endParaRPr lang="is-I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Örorkulífeyrisþegar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Sheet3!$A$4:$A$14</c:f>
              <c:strCache>
                <c:ptCount val="11"/>
                <c:pt idx="0">
                  <c:v>16-19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65-66</c:v>
                </c:pt>
              </c:strCache>
            </c:strRef>
          </c:cat>
          <c:val>
            <c:numRef>
              <c:f>Sheet3!$B$4:$B$14</c:f>
              <c:numCache>
                <c:formatCode>0.0</c:formatCode>
                <c:ptCount val="11"/>
                <c:pt idx="0">
                  <c:v>1.0076961408559881</c:v>
                </c:pt>
                <c:pt idx="1">
                  <c:v>3.9532694756657993</c:v>
                </c:pt>
                <c:pt idx="2">
                  <c:v>5.1769005038480707</c:v>
                </c:pt>
                <c:pt idx="3">
                  <c:v>6.5610984995293737</c:v>
                </c:pt>
                <c:pt idx="4">
                  <c:v>8.4712917335695685</c:v>
                </c:pt>
                <c:pt idx="5">
                  <c:v>9.1301699795138695</c:v>
                </c:pt>
                <c:pt idx="6">
                  <c:v>10.104645368473507</c:v>
                </c:pt>
                <c:pt idx="7">
                  <c:v>12.72354797630253</c:v>
                </c:pt>
                <c:pt idx="8">
                  <c:v>15.835225070594097</c:v>
                </c:pt>
                <c:pt idx="9">
                  <c:v>19.168373844194676</c:v>
                </c:pt>
                <c:pt idx="10">
                  <c:v>7.8677814074525214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F-4277-903F-E4AC9F2729F3}"/>
            </c:ext>
          </c:extLst>
        </c:ser>
        <c:ser>
          <c:idx val="1"/>
          <c:order val="1"/>
          <c:tx>
            <c:strRef>
              <c:f>Sheet3!$C$3</c:f>
              <c:strCache>
                <c:ptCount val="1"/>
                <c:pt idx="0">
                  <c:v>75% örorkumat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Sheet3!$A$4:$A$14</c:f>
              <c:strCache>
                <c:ptCount val="11"/>
                <c:pt idx="0">
                  <c:v>16-19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65-66</c:v>
                </c:pt>
              </c:strCache>
            </c:strRef>
          </c:cat>
          <c:val>
            <c:numRef>
              <c:f>Sheet3!$C$4:$C$14</c:f>
              <c:numCache>
                <c:formatCode>0.0</c:formatCode>
                <c:ptCount val="11"/>
                <c:pt idx="0">
                  <c:v>0.97229219143576828</c:v>
                </c:pt>
                <c:pt idx="1">
                  <c:v>3.8287153652392951</c:v>
                </c:pt>
                <c:pt idx="2">
                  <c:v>5.0428211586901766</c:v>
                </c:pt>
                <c:pt idx="3">
                  <c:v>6.4382871536523929</c:v>
                </c:pt>
                <c:pt idx="4">
                  <c:v>8.3778337531486144</c:v>
                </c:pt>
                <c:pt idx="5">
                  <c:v>9.1335012594458433</c:v>
                </c:pt>
                <c:pt idx="6">
                  <c:v>9.9848866498740563</c:v>
                </c:pt>
                <c:pt idx="7">
                  <c:v>12.871536523929471</c:v>
                </c:pt>
                <c:pt idx="8">
                  <c:v>15.989924433249369</c:v>
                </c:pt>
                <c:pt idx="9">
                  <c:v>19.476070528967256</c:v>
                </c:pt>
                <c:pt idx="10">
                  <c:v>7.8841309823677586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F-4277-903F-E4AC9F2729F3}"/>
            </c:ext>
          </c:extLst>
        </c:ser>
        <c:ser>
          <c:idx val="2"/>
          <c:order val="2"/>
          <c:tx>
            <c:strRef>
              <c:f>Sheet3!$D$3</c:f>
              <c:strCache>
                <c:ptCount val="1"/>
                <c:pt idx="0">
                  <c:v>Ö&amp;E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Sheet3!$A$4:$A$14</c:f>
              <c:strCache>
                <c:ptCount val="11"/>
                <c:pt idx="0">
                  <c:v>16-19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65-66</c:v>
                </c:pt>
              </c:strCache>
            </c:strRef>
          </c:cat>
          <c:val>
            <c:numRef>
              <c:f>Sheet3!$D$4:$D$14</c:f>
              <c:numCache>
                <c:formatCode>0.0</c:formatCode>
                <c:ptCount val="11"/>
                <c:pt idx="0">
                  <c:v>1.0907763223951439</c:v>
                </c:pt>
                <c:pt idx="1">
                  <c:v>4.7829857149377029</c:v>
                </c:pt>
                <c:pt idx="2">
                  <c:v>6.1110857560129617</c:v>
                </c:pt>
                <c:pt idx="3">
                  <c:v>7.1151476427365248</c:v>
                </c:pt>
                <c:pt idx="4">
                  <c:v>8.8083610971658075</c:v>
                </c:pt>
                <c:pt idx="5">
                  <c:v>9.2373693578567835</c:v>
                </c:pt>
                <c:pt idx="6">
                  <c:v>9.9721601022317561</c:v>
                </c:pt>
                <c:pt idx="7">
                  <c:v>12.40929213636986</c:v>
                </c:pt>
                <c:pt idx="8">
                  <c:v>15.220665419195839</c:v>
                </c:pt>
                <c:pt idx="9">
                  <c:v>18.045730455022589</c:v>
                </c:pt>
                <c:pt idx="10">
                  <c:v>7.2064259960750308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F-4277-903F-E4AC9F272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35101248"/>
        <c:axId val="135100416"/>
      </c:barChart>
      <c:catAx>
        <c:axId val="1351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35100416"/>
        <c:crosses val="autoZero"/>
        <c:auto val="1"/>
        <c:lblAlgn val="ctr"/>
        <c:lblOffset val="100"/>
        <c:noMultiLvlLbl val="0"/>
      </c:catAx>
      <c:valAx>
        <c:axId val="13510041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510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/>
              <a:t>Hlutfallsleg fjölgun örorkulífeyrisþega og örorkulífeyris- og endurhæfingarlífeyrisþega auk örorkustyrkþega frá einu ári til annars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Sheet4!$B$15</c:f>
              <c:strCache>
                <c:ptCount val="1"/>
                <c:pt idx="0">
                  <c:v>Örorkulífeyrisþegar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Sheet4!$C$14:$L$14</c:f>
              <c:strCache>
                <c:ptCount val="10"/>
                <c:pt idx="0">
                  <c:v>2007-8</c:v>
                </c:pt>
                <c:pt idx="1">
                  <c:v>2008-9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</c:strCache>
            </c:strRef>
          </c:cat>
          <c:val>
            <c:numRef>
              <c:f>Sheet4!$C$15:$L$15</c:f>
              <c:numCache>
                <c:formatCode>0.0</c:formatCode>
                <c:ptCount val="10"/>
                <c:pt idx="0">
                  <c:v>2.6725008414675244</c:v>
                </c:pt>
                <c:pt idx="1">
                  <c:v>2.2751114607920186</c:v>
                </c:pt>
                <c:pt idx="2">
                  <c:v>1.4039361497531786</c:v>
                </c:pt>
                <c:pt idx="3">
                  <c:v>1.3212795549374192</c:v>
                </c:pt>
                <c:pt idx="4">
                  <c:v>2.3772384101828266</c:v>
                </c:pt>
                <c:pt idx="5">
                  <c:v>2.334227206240854</c:v>
                </c:pt>
                <c:pt idx="6">
                  <c:v>1.667560002382217</c:v>
                </c:pt>
                <c:pt idx="7">
                  <c:v>4.129810790229044</c:v>
                </c:pt>
                <c:pt idx="8">
                  <c:v>3.5947344734473319</c:v>
                </c:pt>
                <c:pt idx="9">
                  <c:v>1.9277762693456424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30-49F6-9D80-6D5F5544B999}"/>
            </c:ext>
          </c:extLst>
        </c:ser>
        <c:ser>
          <c:idx val="1"/>
          <c:order val="1"/>
          <c:tx>
            <c:strRef>
              <c:f>Sheet4!$B$16</c:f>
              <c:strCache>
                <c:ptCount val="1"/>
                <c:pt idx="0">
                  <c:v>Örorku-, endurhæfingarlífeyris og örorkustyrkur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Sheet4!$C$14:$L$14</c:f>
              <c:strCache>
                <c:ptCount val="10"/>
                <c:pt idx="0">
                  <c:v>2007-8</c:v>
                </c:pt>
                <c:pt idx="1">
                  <c:v>2008-9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</c:strCache>
            </c:strRef>
          </c:cat>
          <c:val>
            <c:numRef>
              <c:f>Sheet4!$C$16:$L$16</c:f>
              <c:numCache>
                <c:formatCode>0.0</c:formatCode>
                <c:ptCount val="10"/>
                <c:pt idx="0">
                  <c:v>3.3938957846135338</c:v>
                </c:pt>
                <c:pt idx="1">
                  <c:v>2.0936032012990751</c:v>
                </c:pt>
                <c:pt idx="2">
                  <c:v>0.46012269938651684</c:v>
                </c:pt>
                <c:pt idx="3">
                  <c:v>1.2666101215719436</c:v>
                </c:pt>
                <c:pt idx="4">
                  <c:v>2.7639734211848861</c:v>
                </c:pt>
                <c:pt idx="5">
                  <c:v>2.9884807650510652</c:v>
                </c:pt>
                <c:pt idx="6">
                  <c:v>2.6960008441489833</c:v>
                </c:pt>
                <c:pt idx="7">
                  <c:v>2.7074235807860134</c:v>
                </c:pt>
                <c:pt idx="8">
                  <c:v>3.3213285314125613</c:v>
                </c:pt>
                <c:pt idx="9">
                  <c:v>2.7691711851278029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30-49F6-9D80-6D5F5544B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9609856"/>
        <c:axId val="759614848"/>
      </c:lineChart>
      <c:catAx>
        <c:axId val="7596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59614848"/>
        <c:crosses val="autoZero"/>
        <c:auto val="1"/>
        <c:lblAlgn val="ctr"/>
        <c:lblOffset val="100"/>
        <c:noMultiLvlLbl val="0"/>
      </c:catAx>
      <c:valAx>
        <c:axId val="75961484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596098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/>
              <a:t>"Öryrkjar" sem hlutfall af mannfjölda á sama aldri 2017, eftir kyni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Sheet3!$K$32</c:f>
              <c:strCache>
                <c:ptCount val="1"/>
                <c:pt idx="0">
                  <c:v>Konur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Sheet3!$J$33:$J$39</c:f>
              <c:strCache>
                <c:ptCount val="7"/>
                <c:pt idx="0">
                  <c:v>18-19 ára</c:v>
                </c:pt>
                <c:pt idx="1">
                  <c:v>20-29 ára</c:v>
                </c:pt>
                <c:pt idx="2">
                  <c:v>30-39 ára</c:v>
                </c:pt>
                <c:pt idx="3">
                  <c:v>40-49 ára</c:v>
                </c:pt>
                <c:pt idx="4">
                  <c:v>50-59 ára</c:v>
                </c:pt>
                <c:pt idx="5">
                  <c:v>60-64 ára</c:v>
                </c:pt>
                <c:pt idx="6">
                  <c:v>65-66 ára</c:v>
                </c:pt>
              </c:strCache>
            </c:strRef>
          </c:cat>
          <c:val>
            <c:numRef>
              <c:f>Sheet3!$K$33:$K$39</c:f>
              <c:numCache>
                <c:formatCode>0.0</c:formatCode>
                <c:ptCount val="7"/>
                <c:pt idx="0">
                  <c:v>2.7434225320440748</c:v>
                </c:pt>
                <c:pt idx="1">
                  <c:v>4.7411251326807413</c:v>
                </c:pt>
                <c:pt idx="2">
                  <c:v>8.9969421594383903</c:v>
                </c:pt>
                <c:pt idx="3">
                  <c:v>12.243655773012454</c:v>
                </c:pt>
                <c:pt idx="4">
                  <c:v>17.030927835051546</c:v>
                </c:pt>
                <c:pt idx="5">
                  <c:v>23.596326445418491</c:v>
                </c:pt>
                <c:pt idx="6">
                  <c:v>27.294398092967821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F-4587-91E8-71CE172070F1}"/>
            </c:ext>
          </c:extLst>
        </c:ser>
        <c:ser>
          <c:idx val="1"/>
          <c:order val="1"/>
          <c:tx>
            <c:strRef>
              <c:f>Sheet3!$L$32</c:f>
              <c:strCache>
                <c:ptCount val="1"/>
                <c:pt idx="0">
                  <c:v>Karlar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Sheet3!$J$33:$J$39</c:f>
              <c:strCache>
                <c:ptCount val="7"/>
                <c:pt idx="0">
                  <c:v>18-19 ára</c:v>
                </c:pt>
                <c:pt idx="1">
                  <c:v>20-29 ára</c:v>
                </c:pt>
                <c:pt idx="2">
                  <c:v>30-39 ára</c:v>
                </c:pt>
                <c:pt idx="3">
                  <c:v>40-49 ára</c:v>
                </c:pt>
                <c:pt idx="4">
                  <c:v>50-59 ára</c:v>
                </c:pt>
                <c:pt idx="5">
                  <c:v>60-64 ára</c:v>
                </c:pt>
                <c:pt idx="6">
                  <c:v>65-66 ára</c:v>
                </c:pt>
              </c:strCache>
            </c:strRef>
          </c:cat>
          <c:val>
            <c:numRef>
              <c:f>Sheet3!$L$33:$L$39</c:f>
              <c:numCache>
                <c:formatCode>0.0</c:formatCode>
                <c:ptCount val="7"/>
                <c:pt idx="0">
                  <c:v>3.3096401599289207</c:v>
                </c:pt>
                <c:pt idx="1">
                  <c:v>4.1750841750841756</c:v>
                </c:pt>
                <c:pt idx="2">
                  <c:v>5.0393275755706357</c:v>
                </c:pt>
                <c:pt idx="3">
                  <c:v>6.2319601154552613</c:v>
                </c:pt>
                <c:pt idx="4">
                  <c:v>10.092119664356074</c:v>
                </c:pt>
                <c:pt idx="5">
                  <c:v>14.945234926809295</c:v>
                </c:pt>
                <c:pt idx="6">
                  <c:v>16.994633273703041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EF-4587-91E8-71CE17207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884761792"/>
        <c:axId val="884767200"/>
      </c:barChart>
      <c:catAx>
        <c:axId val="8847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84767200"/>
        <c:crosses val="autoZero"/>
        <c:auto val="1"/>
        <c:lblAlgn val="ctr"/>
        <c:lblOffset val="100"/>
        <c:noMultiLvlLbl val="0"/>
      </c:catAx>
      <c:valAx>
        <c:axId val="8847672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8476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/>
              <a:t>Framlag til fjölgunar örorkulífeyrisþega, samanburður á gögnum TR og Hagstofu Íslands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Sheet6!$Z$2:$Z$3</c:f>
              <c:strCache>
                <c:ptCount val="2"/>
                <c:pt idx="0">
                  <c:v>Konur</c:v>
                </c:pt>
                <c:pt idx="1">
                  <c:v>TR_2008-19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Sheet6!$Y$4:$Y$8</c:f>
              <c:strCache>
                <c:ptCount val="5"/>
                <c:pt idx="0">
                  <c:v>18-29 ára</c:v>
                </c:pt>
                <c:pt idx="1">
                  <c:v>30-39 ára</c:v>
                </c:pt>
                <c:pt idx="2">
                  <c:v>40-49 ára</c:v>
                </c:pt>
                <c:pt idx="3">
                  <c:v>50-59 ára</c:v>
                </c:pt>
                <c:pt idx="4">
                  <c:v>60-66 ára</c:v>
                </c:pt>
              </c:strCache>
            </c:strRef>
          </c:cat>
          <c:val>
            <c:numRef>
              <c:f>Sheet6!$Z$4:$Z$8</c:f>
              <c:numCache>
                <c:formatCode>0.0</c:formatCode>
                <c:ptCount val="5"/>
                <c:pt idx="0">
                  <c:v>2.763157894736842</c:v>
                </c:pt>
                <c:pt idx="1">
                  <c:v>11.447368421052632</c:v>
                </c:pt>
                <c:pt idx="2">
                  <c:v>4.7105263157894735</c:v>
                </c:pt>
                <c:pt idx="3">
                  <c:v>19.921052631578949</c:v>
                </c:pt>
                <c:pt idx="4">
                  <c:v>22.394736842105264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0-4117-A921-713C45F21074}"/>
            </c:ext>
          </c:extLst>
        </c:ser>
        <c:ser>
          <c:idx val="1"/>
          <c:order val="1"/>
          <c:tx>
            <c:strRef>
              <c:f>Sheet6!$AA$2:$AA$3</c:f>
              <c:strCache>
                <c:ptCount val="2"/>
                <c:pt idx="0">
                  <c:v>Konur</c:v>
                </c:pt>
                <c:pt idx="1">
                  <c:v>Hax_2007-17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Sheet6!$Y$4:$Y$8</c:f>
              <c:strCache>
                <c:ptCount val="5"/>
                <c:pt idx="0">
                  <c:v>18-29 ára</c:v>
                </c:pt>
                <c:pt idx="1">
                  <c:v>30-39 ára</c:v>
                </c:pt>
                <c:pt idx="2">
                  <c:v>40-49 ára</c:v>
                </c:pt>
                <c:pt idx="3">
                  <c:v>50-59 ára</c:v>
                </c:pt>
                <c:pt idx="4">
                  <c:v>60-66 ára</c:v>
                </c:pt>
              </c:strCache>
            </c:strRef>
          </c:cat>
          <c:val>
            <c:numRef>
              <c:f>Sheet6!$AA$4:$AA$8</c:f>
              <c:numCache>
                <c:formatCode>0.0</c:formatCode>
                <c:ptCount val="5"/>
                <c:pt idx="0">
                  <c:v>5.6471105251593059</c:v>
                </c:pt>
                <c:pt idx="1">
                  <c:v>12.304987914744011</c:v>
                </c:pt>
                <c:pt idx="2">
                  <c:v>4.4605581190947046</c:v>
                </c:pt>
                <c:pt idx="3">
                  <c:v>21.709514392441221</c:v>
                </c:pt>
                <c:pt idx="4">
                  <c:v>18.413535486706216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0-4117-A921-713C45F21074}"/>
            </c:ext>
          </c:extLst>
        </c:ser>
        <c:ser>
          <c:idx val="2"/>
          <c:order val="2"/>
          <c:tx>
            <c:strRef>
              <c:f>Sheet6!$AB$2:$AB$3</c:f>
              <c:strCache>
                <c:ptCount val="2"/>
                <c:pt idx="0">
                  <c:v>Karlar</c:v>
                </c:pt>
                <c:pt idx="1">
                  <c:v>TR_2008-19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Sheet6!$Y$4:$Y$8</c:f>
              <c:strCache>
                <c:ptCount val="5"/>
                <c:pt idx="0">
                  <c:v>18-29 ára</c:v>
                </c:pt>
                <c:pt idx="1">
                  <c:v>30-39 ára</c:v>
                </c:pt>
                <c:pt idx="2">
                  <c:v>40-49 ára</c:v>
                </c:pt>
                <c:pt idx="3">
                  <c:v>50-59 ára</c:v>
                </c:pt>
                <c:pt idx="4">
                  <c:v>60-66 ára</c:v>
                </c:pt>
              </c:strCache>
            </c:strRef>
          </c:cat>
          <c:val>
            <c:numRef>
              <c:f>Sheet6!$AB$4:$AB$8</c:f>
              <c:numCache>
                <c:formatCode>0.0</c:formatCode>
                <c:ptCount val="5"/>
                <c:pt idx="0">
                  <c:v>9.0789473684210531</c:v>
                </c:pt>
                <c:pt idx="1">
                  <c:v>8.4473684210526319</c:v>
                </c:pt>
                <c:pt idx="2">
                  <c:v>-0.44736842105263153</c:v>
                </c:pt>
                <c:pt idx="3">
                  <c:v>8.4473684210526319</c:v>
                </c:pt>
                <c:pt idx="4">
                  <c:v>13.236842105263158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0-4117-A921-713C45F21074}"/>
            </c:ext>
          </c:extLst>
        </c:ser>
        <c:ser>
          <c:idx val="3"/>
          <c:order val="3"/>
          <c:tx>
            <c:strRef>
              <c:f>Sheet6!$AC$2:$AC$3</c:f>
              <c:strCache>
                <c:ptCount val="2"/>
                <c:pt idx="0">
                  <c:v>Karlar</c:v>
                </c:pt>
                <c:pt idx="1">
                  <c:v>Hax_2007-17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Sheet6!$Y$4:$Y$8</c:f>
              <c:strCache>
                <c:ptCount val="5"/>
                <c:pt idx="0">
                  <c:v>18-29 ára</c:v>
                </c:pt>
                <c:pt idx="1">
                  <c:v>30-39 ára</c:v>
                </c:pt>
                <c:pt idx="2">
                  <c:v>40-49 ára</c:v>
                </c:pt>
                <c:pt idx="3">
                  <c:v>50-59 ára</c:v>
                </c:pt>
                <c:pt idx="4">
                  <c:v>60-66 ára</c:v>
                </c:pt>
              </c:strCache>
            </c:strRef>
          </c:cat>
          <c:val>
            <c:numRef>
              <c:f>Sheet6!$AC$4:$AC$8</c:f>
              <c:numCache>
                <c:formatCode>0.0</c:formatCode>
                <c:ptCount val="5"/>
                <c:pt idx="0">
                  <c:v>8.9211162381894091</c:v>
                </c:pt>
                <c:pt idx="1">
                  <c:v>7.9542957591738075</c:v>
                </c:pt>
                <c:pt idx="2">
                  <c:v>-1.2085255987695012</c:v>
                </c:pt>
                <c:pt idx="3">
                  <c:v>9.8220171390903097</c:v>
                </c:pt>
                <c:pt idx="4">
                  <c:v>11.975390024170512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B0-4117-A921-713C45F21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959577696"/>
        <c:axId val="959564800"/>
      </c:barChart>
      <c:catAx>
        <c:axId val="95957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59564800"/>
        <c:crosses val="autoZero"/>
        <c:auto val="1"/>
        <c:lblAlgn val="ctr"/>
        <c:lblOffset val="100"/>
        <c:noMultiLvlLbl val="0"/>
      </c:catAx>
      <c:valAx>
        <c:axId val="9595648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5957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 dirty="0" smtClean="0"/>
              <a:t>Framlag </a:t>
            </a:r>
            <a:r>
              <a:rPr lang="is-IS" sz="2000" dirty="0"/>
              <a:t>til fjölgunar örorkulífeyrisþega á milli 2008 og 2019 eftir kyni og aldri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'Mynd 10'!$F$2</c:f>
              <c:strCache>
                <c:ptCount val="1"/>
                <c:pt idx="0">
                  <c:v>Konur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10'!$E$3:$E$12</c:f>
              <c:strCache>
                <c:ptCount val="10"/>
                <c:pt idx="0">
                  <c:v>18-19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60-66</c:v>
                </c:pt>
              </c:strCache>
            </c:strRef>
          </c:cat>
          <c:val>
            <c:numRef>
              <c:f>'Mynd 10'!$F$3:$F$12</c:f>
              <c:numCache>
                <c:formatCode>0.0</c:formatCode>
                <c:ptCount val="10"/>
                <c:pt idx="0">
                  <c:v>-0.13157894736842105</c:v>
                </c:pt>
                <c:pt idx="1">
                  <c:v>1.5789473684210527</c:v>
                </c:pt>
                <c:pt idx="2">
                  <c:v>1.3157894736842104</c:v>
                </c:pt>
                <c:pt idx="3">
                  <c:v>3.4736842105263155</c:v>
                </c:pt>
                <c:pt idx="4">
                  <c:v>7.9736842105263159</c:v>
                </c:pt>
                <c:pt idx="5">
                  <c:v>2.7894736842105265</c:v>
                </c:pt>
                <c:pt idx="6">
                  <c:v>1.9210526315789473</c:v>
                </c:pt>
                <c:pt idx="7">
                  <c:v>6.4210526315789469</c:v>
                </c:pt>
                <c:pt idx="8">
                  <c:v>13.5</c:v>
                </c:pt>
                <c:pt idx="9">
                  <c:v>22.394736842105264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F-4949-9D04-6BE59390EB05}"/>
            </c:ext>
          </c:extLst>
        </c:ser>
        <c:ser>
          <c:idx val="1"/>
          <c:order val="1"/>
          <c:tx>
            <c:strRef>
              <c:f>'Mynd 10'!$G$2</c:f>
              <c:strCache>
                <c:ptCount val="1"/>
                <c:pt idx="0">
                  <c:v>Karlar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10'!$E$3:$E$12</c:f>
              <c:strCache>
                <c:ptCount val="10"/>
                <c:pt idx="0">
                  <c:v>18-19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60-66</c:v>
                </c:pt>
              </c:strCache>
            </c:strRef>
          </c:cat>
          <c:val>
            <c:numRef>
              <c:f>'Mynd 10'!$G$3:$G$12</c:f>
              <c:numCache>
                <c:formatCode>0.0</c:formatCode>
                <c:ptCount val="10"/>
                <c:pt idx="0">
                  <c:v>0.28947368421052633</c:v>
                </c:pt>
                <c:pt idx="1">
                  <c:v>4.3157894736842106</c:v>
                </c:pt>
                <c:pt idx="2">
                  <c:v>4.4736842105263159</c:v>
                </c:pt>
                <c:pt idx="3">
                  <c:v>3.9736842105263159</c:v>
                </c:pt>
                <c:pt idx="4">
                  <c:v>4.4736842105263159</c:v>
                </c:pt>
                <c:pt idx="5">
                  <c:v>0.44736842105263153</c:v>
                </c:pt>
                <c:pt idx="6">
                  <c:v>-0.89473684210526305</c:v>
                </c:pt>
                <c:pt idx="7">
                  <c:v>1.7894736842105261</c:v>
                </c:pt>
                <c:pt idx="8">
                  <c:v>6.6578947368421053</c:v>
                </c:pt>
                <c:pt idx="9">
                  <c:v>13.236842105263158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F-4949-9D04-6BE59390E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879964832"/>
        <c:axId val="1879965664"/>
      </c:barChart>
      <c:catAx>
        <c:axId val="18799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79965664"/>
        <c:crosses val="autoZero"/>
        <c:auto val="1"/>
        <c:lblAlgn val="ctr"/>
        <c:lblOffset val="100"/>
        <c:noMultiLvlLbl val="0"/>
      </c:catAx>
      <c:valAx>
        <c:axId val="18799656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7996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s-IS" sz="2000"/>
              <a:t>Örorkulífeyrisþegar, með örorkumat, með örorku- eða endurhæfingarmat sem % af mannfjölda á aldrinum 18-66 ára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Sheet1!$R$9</c:f>
              <c:strCache>
                <c:ptCount val="1"/>
                <c:pt idx="0">
                  <c:v>Örorkumat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63-4A43-8CAE-B6F96D476A3A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63-4A43-8CAE-B6F96D476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s-I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Sheet1!$Q$10:$Q$21</c:f>
              <c:numCache>
                <c:formatCode>##############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Sheet1!$R$10:$R$21</c:f>
              <c:numCache>
                <c:formatCode>0.0</c:formatCode>
                <c:ptCount val="12"/>
                <c:pt idx="0">
                  <c:v>7.57108346002647</c:v>
                </c:pt>
                <c:pt idx="1">
                  <c:v>7.7229009743960342</c:v>
                </c:pt>
                <c:pt idx="2">
                  <c:v>7.9543559100854599</c:v>
                </c:pt>
                <c:pt idx="3">
                  <c:v>7.951918178612015</c:v>
                </c:pt>
                <c:pt idx="4">
                  <c:v>8.0781018193175615</c:v>
                </c:pt>
                <c:pt idx="5">
                  <c:v>8.2325312838129623</c:v>
                </c:pt>
                <c:pt idx="6">
                  <c:v>8.3294586834498912</c:v>
                </c:pt>
                <c:pt idx="7">
                  <c:v>8.4598379475891381</c:v>
                </c:pt>
                <c:pt idx="8">
                  <c:v>8.7051280248597411</c:v>
                </c:pt>
                <c:pt idx="9">
                  <c:v>8.8020649143675964</c:v>
                </c:pt>
                <c:pt idx="10">
                  <c:v>8.6153750763970685</c:v>
                </c:pt>
                <c:pt idx="11">
                  <c:v>8.5370101971038679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63-4A43-8CAE-B6F96D476A3A}"/>
            </c:ext>
          </c:extLst>
        </c:ser>
        <c:ser>
          <c:idx val="1"/>
          <c:order val="1"/>
          <c:tx>
            <c:strRef>
              <c:f>Sheet1!$S$9</c:f>
              <c:strCache>
                <c:ptCount val="1"/>
                <c:pt idx="0">
                  <c:v>Örorkulífeyris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63-4A43-8CAE-B6F96D476A3A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63-4A43-8CAE-B6F96D476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s-I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Sheet1!$Q$10:$Q$21</c:f>
              <c:numCache>
                <c:formatCode>##############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Sheet1!$S$10:$S$21</c:f>
              <c:numCache>
                <c:formatCode>0.0</c:formatCode>
                <c:ptCount val="12"/>
                <c:pt idx="0">
                  <c:v>7.0165857306626913</c:v>
                </c:pt>
                <c:pt idx="1">
                  <c:v>7.1583429932243341</c:v>
                </c:pt>
                <c:pt idx="2">
                  <c:v>7.3779177582197626</c:v>
                </c:pt>
                <c:pt idx="3">
                  <c:v>7.3993886907794195</c:v>
                </c:pt>
                <c:pt idx="4">
                  <c:v>7.5344538143202939</c:v>
                </c:pt>
                <c:pt idx="5">
                  <c:v>7.680364100399327</c:v>
                </c:pt>
                <c:pt idx="6">
                  <c:v>7.7959553448598173</c:v>
                </c:pt>
                <c:pt idx="7">
                  <c:v>7.9000550295072012</c:v>
                </c:pt>
                <c:pt idx="8">
                  <c:v>8.1253485941403376</c:v>
                </c:pt>
                <c:pt idx="9">
                  <c:v>8.2027069851607237</c:v>
                </c:pt>
                <c:pt idx="10">
                  <c:v>7.9917978334233863</c:v>
                </c:pt>
                <c:pt idx="11">
                  <c:v>7.7676040891633731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63-4A43-8CAE-B6F96D476A3A}"/>
            </c:ext>
          </c:extLst>
        </c:ser>
        <c:ser>
          <c:idx val="2"/>
          <c:order val="2"/>
          <c:tx>
            <c:strRef>
              <c:f>Sheet1!$T$9</c:f>
              <c:strCache>
                <c:ptCount val="1"/>
                <c:pt idx="0">
                  <c:v>Ö&amp;E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63-4A43-8CAE-B6F96D476A3A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63-4A43-8CAE-B6F96D476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s-I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Sheet1!$Q$10:$Q$21</c:f>
              <c:numCache>
                <c:formatCode>##############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Sheet1!$T$10:$T$21</c:f>
              <c:numCache>
                <c:formatCode>0.0</c:formatCode>
                <c:ptCount val="12"/>
                <c:pt idx="0">
                  <c:v>8.1634661274213158</c:v>
                </c:pt>
                <c:pt idx="1">
                  <c:v>8.3931923231754926</c:v>
                </c:pt>
                <c:pt idx="2">
                  <c:v>8.6190994809603705</c:v>
                </c:pt>
                <c:pt idx="3">
                  <c:v>8.518162937419179</c:v>
                </c:pt>
                <c:pt idx="4">
                  <c:v>8.6334621691262594</c:v>
                </c:pt>
                <c:pt idx="5">
                  <c:v>8.8332193093543321</c:v>
                </c:pt>
                <c:pt idx="6">
                  <c:v>9.0211436049103391</c:v>
                </c:pt>
                <c:pt idx="7">
                  <c:v>9.2160192793032127</c:v>
                </c:pt>
                <c:pt idx="8">
                  <c:v>9.3828653383765239</c:v>
                </c:pt>
                <c:pt idx="9">
                  <c:v>9.51073103296239</c:v>
                </c:pt>
                <c:pt idx="10">
                  <c:v>9.4484352994322265</c:v>
                </c:pt>
                <c:pt idx="11">
                  <c:v>9.4233969989291104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763-4A43-8CAE-B6F96D476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547392"/>
        <c:axId val="145547808"/>
      </c:lineChart>
      <c:catAx>
        <c:axId val="145547392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s-IS"/>
          </a:p>
        </c:txPr>
        <c:crossAx val="145547808"/>
        <c:crosses val="autoZero"/>
        <c:auto val="1"/>
        <c:lblAlgn val="ctr"/>
        <c:lblOffset val="100"/>
        <c:noMultiLvlLbl val="0"/>
      </c:catAx>
      <c:valAx>
        <c:axId val="145547808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s-IS"/>
          </a:p>
        </c:txPr>
        <c:crossAx val="145547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/>
              <a:t>Örorkulífeyrisþegar og örörku- og endurhæfingarlífeyrisþegar auk örorkustyrkþega sem hlutfall af mannfjölda 18-66 ára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Sheet4!$A$10</c:f>
              <c:strCache>
                <c:ptCount val="1"/>
                <c:pt idx="0">
                  <c:v>Örorkulífeyrisþegar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4B-4DE7-8027-0EFFF0D63B35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B-4DE7-8027-0EFFF0D63B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Sheet4!$B$9:$L$9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Sheet4!$B$10:$L$10</c:f>
              <c:numCache>
                <c:formatCode>0.0</c:formatCode>
                <c:ptCount val="11"/>
                <c:pt idx="0">
                  <c:v>7.3088409669023395</c:v>
                </c:pt>
                <c:pt idx="1">
                  <c:v>7.3974556089611454</c:v>
                </c:pt>
                <c:pt idx="2">
                  <c:v>7.6526457284706488</c:v>
                </c:pt>
                <c:pt idx="3">
                  <c:v>7.7481484384184327</c:v>
                </c:pt>
                <c:pt idx="4">
                  <c:v>7.8214062622003588</c:v>
                </c:pt>
                <c:pt idx="5">
                  <c:v>7.9612997763189179</c:v>
                </c:pt>
                <c:pt idx="6">
                  <c:v>8.0485665393225041</c:v>
                </c:pt>
                <c:pt idx="7">
                  <c:v>8.0983510123531754</c:v>
                </c:pt>
                <c:pt idx="8">
                  <c:v>8.3315757158190262</c:v>
                </c:pt>
                <c:pt idx="9">
                  <c:v>8.4576063343636481</c:v>
                </c:pt>
                <c:pt idx="10">
                  <c:v>8.3128869677670796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4B-4DE7-8027-0EFFF0D63B35}"/>
            </c:ext>
          </c:extLst>
        </c:ser>
        <c:ser>
          <c:idx val="1"/>
          <c:order val="1"/>
          <c:tx>
            <c:strRef>
              <c:f>Sheet4!$A$11</c:f>
              <c:strCache>
                <c:ptCount val="1"/>
                <c:pt idx="0">
                  <c:v>Örorku-, endurhæfingarlífeyris og örorkustyrkur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B-4DE7-8027-0EFFF0D63B35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4B-4DE7-8027-0EFFF0D63B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Sheet4!$B$9:$L$9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Sheet4!$B$11:$L$11</c:f>
              <c:numCache>
                <c:formatCode>0.0</c:formatCode>
                <c:ptCount val="11"/>
                <c:pt idx="0">
                  <c:v>8.2052871629101531</c:v>
                </c:pt>
                <c:pt idx="1">
                  <c:v>8.3631213654154877</c:v>
                </c:pt>
                <c:pt idx="2">
                  <c:v>8.6362699791010513</c:v>
                </c:pt>
                <c:pt idx="3">
                  <c:v>8.6626631137583754</c:v>
                </c:pt>
                <c:pt idx="4">
                  <c:v>8.7398493011634262</c:v>
                </c:pt>
                <c:pt idx="5">
                  <c:v>8.9297757851885269</c:v>
                </c:pt>
                <c:pt idx="6">
                  <c:v>9.085374914318308</c:v>
                </c:pt>
                <c:pt idx="7">
                  <c:v>9.2340461868346644</c:v>
                </c:pt>
                <c:pt idx="8">
                  <c:v>9.3702104922735128</c:v>
                </c:pt>
                <c:pt idx="9">
                  <c:v>9.4868485714154485</c:v>
                </c:pt>
                <c:pt idx="10">
                  <c:v>9.4014898535833549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4B-4DE7-8027-0EFFF0D63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5272608"/>
        <c:axId val="925269696"/>
      </c:lineChart>
      <c:catAx>
        <c:axId val="92527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25269696"/>
        <c:crosses val="autoZero"/>
        <c:auto val="1"/>
        <c:lblAlgn val="ctr"/>
        <c:lblOffset val="100"/>
        <c:noMultiLvlLbl val="0"/>
      </c:catAx>
      <c:valAx>
        <c:axId val="925269696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252726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 smtClean="0"/>
              <a:t>Hlutfallsleg</a:t>
            </a:r>
            <a:r>
              <a:rPr lang="en-US" sz="2000" dirty="0" smtClean="0"/>
              <a:t> </a:t>
            </a:r>
            <a:r>
              <a:rPr lang="en-US" sz="2000" dirty="0"/>
              <a:t>(%) </a:t>
            </a:r>
            <a:r>
              <a:rPr lang="en-US" sz="2000" dirty="0" err="1"/>
              <a:t>fjölgun</a:t>
            </a:r>
            <a:r>
              <a:rPr lang="en-US" sz="2000" dirty="0"/>
              <a:t> </a:t>
            </a:r>
            <a:r>
              <a:rPr lang="en-US" sz="2000" dirty="0" err="1"/>
              <a:t>örorkulífeyrisþega</a:t>
            </a:r>
            <a:r>
              <a:rPr lang="en-US" sz="2000" dirty="0"/>
              <a:t> </a:t>
            </a:r>
            <a:r>
              <a:rPr lang="en-US" sz="2000" dirty="0" err="1"/>
              <a:t>frá</a:t>
            </a:r>
            <a:r>
              <a:rPr lang="en-US" sz="2000" dirty="0"/>
              <a:t> </a:t>
            </a:r>
            <a:r>
              <a:rPr lang="en-US" sz="2000" dirty="0" err="1"/>
              <a:t>fyrra</a:t>
            </a:r>
            <a:r>
              <a:rPr lang="en-US" sz="2000" dirty="0"/>
              <a:t> </a:t>
            </a:r>
            <a:r>
              <a:rPr lang="en-US" sz="2000" dirty="0" err="1"/>
              <a:t>ári</a:t>
            </a:r>
            <a:r>
              <a:rPr lang="en-US" sz="2000" dirty="0"/>
              <a:t> í </a:t>
            </a:r>
            <a:r>
              <a:rPr lang="en-US" sz="2000" dirty="0" err="1"/>
              <a:t>janúar</a:t>
            </a:r>
            <a:r>
              <a:rPr lang="en-US" sz="2000" dirty="0"/>
              <a:t> </a:t>
            </a:r>
            <a:r>
              <a:rPr lang="en-US" sz="2000" dirty="0" err="1"/>
              <a:t>ár</a:t>
            </a:r>
            <a:r>
              <a:rPr lang="en-US" sz="2000" dirty="0"/>
              <a:t> </a:t>
            </a:r>
            <a:r>
              <a:rPr lang="en-US" sz="2000" dirty="0" err="1"/>
              <a:t>hvert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'Mynd 5'!$G$4</c:f>
              <c:strCache>
                <c:ptCount val="1"/>
                <c:pt idx="0">
                  <c:v>Prósentubreyting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'Mynd 5'!$E$5:$E$15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'Mynd 5'!$G$5:$G$15</c:f>
              <c:numCache>
                <c:formatCode>0.0</c:formatCode>
                <c:ptCount val="11"/>
                <c:pt idx="0">
                  <c:v>3.4920412313302052</c:v>
                </c:pt>
                <c:pt idx="1">
                  <c:v>1.8971475032183633</c:v>
                </c:pt>
                <c:pt idx="2">
                  <c:v>0.44550834496975256</c:v>
                </c:pt>
                <c:pt idx="3">
                  <c:v>2.2044220839401589</c:v>
                </c:pt>
                <c:pt idx="4">
                  <c:v>2.5260703413433561</c:v>
                </c:pt>
                <c:pt idx="5">
                  <c:v>2.7481205382525786</c:v>
                </c:pt>
                <c:pt idx="6">
                  <c:v>2.3917855386128792</c:v>
                </c:pt>
                <c:pt idx="7">
                  <c:v>4.1013631177565486</c:v>
                </c:pt>
                <c:pt idx="8">
                  <c:v>3.0226119058606429</c:v>
                </c:pt>
                <c:pt idx="9">
                  <c:v>1.0358342665173694</c:v>
                </c:pt>
                <c:pt idx="10">
                  <c:v>8.8667220836796901E-2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0-424E-913B-01FC3EBA8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930240720"/>
        <c:axId val="1930244048"/>
      </c:barChart>
      <c:catAx>
        <c:axId val="193024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930244048"/>
        <c:crosses val="autoZero"/>
        <c:auto val="1"/>
        <c:lblAlgn val="ctr"/>
        <c:lblOffset val="100"/>
        <c:noMultiLvlLbl val="0"/>
      </c:catAx>
      <c:valAx>
        <c:axId val="19302440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3024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 dirty="0" smtClean="0"/>
              <a:t>Örorkulífeyrisþegar </a:t>
            </a:r>
            <a:r>
              <a:rPr lang="is-IS" sz="2000" dirty="0"/>
              <a:t>sem hlutfall af mannfjölda á sama aldri 2019, eftir kyni og aldri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'Mynd 8'!$I$20</c:f>
              <c:strCache>
                <c:ptCount val="1"/>
                <c:pt idx="0">
                  <c:v>Konur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8'!$H$21:$H$30</c:f>
              <c:strCache>
                <c:ptCount val="10"/>
                <c:pt idx="0">
                  <c:v>18-19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60-66</c:v>
                </c:pt>
              </c:strCache>
            </c:strRef>
          </c:cat>
          <c:val>
            <c:numRef>
              <c:f>'Mynd 8'!$I$21:$I$30</c:f>
              <c:numCache>
                <c:formatCode>0.0</c:formatCode>
                <c:ptCount val="10"/>
                <c:pt idx="0">
                  <c:v>1.4773980154355015</c:v>
                </c:pt>
                <c:pt idx="1">
                  <c:v>2.3651086346508459</c:v>
                </c:pt>
                <c:pt idx="2">
                  <c:v>3.2101096666424578</c:v>
                </c:pt>
                <c:pt idx="3">
                  <c:v>5.6305180742961856</c:v>
                </c:pt>
                <c:pt idx="4">
                  <c:v>7.8844392640079937</c:v>
                </c:pt>
                <c:pt idx="5">
                  <c:v>9.6624510963515604</c:v>
                </c:pt>
                <c:pt idx="6">
                  <c:v>10.720530045090641</c:v>
                </c:pt>
                <c:pt idx="7">
                  <c:v>13.2158187962371</c:v>
                </c:pt>
                <c:pt idx="8">
                  <c:v>16.749815225424982</c:v>
                </c:pt>
                <c:pt idx="9">
                  <c:v>22.645200120373158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0-4CF6-A938-7714CD248682}"/>
            </c:ext>
          </c:extLst>
        </c:ser>
        <c:ser>
          <c:idx val="1"/>
          <c:order val="1"/>
          <c:tx>
            <c:strRef>
              <c:f>'Mynd 8'!$J$20</c:f>
              <c:strCache>
                <c:ptCount val="1"/>
                <c:pt idx="0">
                  <c:v>Karlar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8'!$H$21:$H$30</c:f>
              <c:strCache>
                <c:ptCount val="10"/>
                <c:pt idx="0">
                  <c:v>18-19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60-66</c:v>
                </c:pt>
              </c:strCache>
            </c:strRef>
          </c:cat>
          <c:val>
            <c:numRef>
              <c:f>'Mynd 8'!$J$21:$J$30</c:f>
              <c:numCache>
                <c:formatCode>0.0</c:formatCode>
                <c:ptCount val="10"/>
                <c:pt idx="0">
                  <c:v>2.5448107988493027</c:v>
                </c:pt>
                <c:pt idx="1">
                  <c:v>3.1175595238095237</c:v>
                </c:pt>
                <c:pt idx="2">
                  <c:v>3.1198582457916721</c:v>
                </c:pt>
                <c:pt idx="3">
                  <c:v>3.6401344489737539</c:v>
                </c:pt>
                <c:pt idx="4">
                  <c:v>4.271062271062271</c:v>
                </c:pt>
                <c:pt idx="5">
                  <c:v>4.8705609027547299</c:v>
                </c:pt>
                <c:pt idx="6">
                  <c:v>5.647300419269274</c:v>
                </c:pt>
                <c:pt idx="7">
                  <c:v>7.6384525626065889</c:v>
                </c:pt>
                <c:pt idx="8">
                  <c:v>9.5069463361481876</c:v>
                </c:pt>
                <c:pt idx="9">
                  <c:v>13.860726707614891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0-4CF6-A938-7714CD248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930980208"/>
        <c:axId val="1930970640"/>
      </c:barChart>
      <c:catAx>
        <c:axId val="193098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930970640"/>
        <c:crosses val="autoZero"/>
        <c:auto val="1"/>
        <c:lblAlgn val="ctr"/>
        <c:lblOffset val="100"/>
        <c:noMultiLvlLbl val="0"/>
      </c:catAx>
      <c:valAx>
        <c:axId val="19309706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3098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/>
              <a:t>Breyting á fjölda örorkulífeyrisþega sem hlutfalli af mannfjölda á sama aldri, í prósentustigum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'Mynd 9'!$H$2</c:f>
              <c:strCache>
                <c:ptCount val="1"/>
                <c:pt idx="0">
                  <c:v>Konur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9'!$G$3:$G$12</c:f>
              <c:strCache>
                <c:ptCount val="10"/>
                <c:pt idx="0">
                  <c:v>18-19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60-66</c:v>
                </c:pt>
              </c:strCache>
            </c:strRef>
          </c:cat>
          <c:val>
            <c:numRef>
              <c:f>'Mynd 9'!$H$3:$H$12</c:f>
              <c:numCache>
                <c:formatCode>0.0</c:formatCode>
                <c:ptCount val="10"/>
                <c:pt idx="0">
                  <c:v>-7.6335260352154988E-2</c:v>
                </c:pt>
                <c:pt idx="1">
                  <c:v>0.23320261995430203</c:v>
                </c:pt>
                <c:pt idx="2">
                  <c:v>-0.1431837465311947</c:v>
                </c:pt>
                <c:pt idx="3">
                  <c:v>0.56675562432876525</c:v>
                </c:pt>
                <c:pt idx="4">
                  <c:v>1.6386823054200779</c:v>
                </c:pt>
                <c:pt idx="5">
                  <c:v>1.090766347853398</c:v>
                </c:pt>
                <c:pt idx="6">
                  <c:v>0.57937105549182988</c:v>
                </c:pt>
                <c:pt idx="7">
                  <c:v>1.0360071125274715</c:v>
                </c:pt>
                <c:pt idx="8">
                  <c:v>1.3761160768913978</c:v>
                </c:pt>
                <c:pt idx="9">
                  <c:v>-1.3547998796268423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9-456E-BE6C-1609EF366FBD}"/>
            </c:ext>
          </c:extLst>
        </c:ser>
        <c:ser>
          <c:idx val="1"/>
          <c:order val="1"/>
          <c:tx>
            <c:strRef>
              <c:f>'Mynd 9'!$I$2</c:f>
              <c:strCache>
                <c:ptCount val="1"/>
                <c:pt idx="0">
                  <c:v>Karlar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'Mynd 9'!$G$3:$G$12</c:f>
              <c:strCache>
                <c:ptCount val="10"/>
                <c:pt idx="0">
                  <c:v>18-19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60-66</c:v>
                </c:pt>
              </c:strCache>
            </c:strRef>
          </c:cat>
          <c:val>
            <c:numRef>
              <c:f>'Mynd 9'!$I$3:$I$12</c:f>
              <c:numCache>
                <c:formatCode>0.0</c:formatCode>
                <c:ptCount val="10"/>
                <c:pt idx="0">
                  <c:v>0.3969380190062628</c:v>
                </c:pt>
                <c:pt idx="1">
                  <c:v>0.91567713023383934</c:v>
                </c:pt>
                <c:pt idx="2">
                  <c:v>0.63083921211670857</c:v>
                </c:pt>
                <c:pt idx="3">
                  <c:v>0.69290468030659325</c:v>
                </c:pt>
                <c:pt idx="4">
                  <c:v>0.68131868131868156</c:v>
                </c:pt>
                <c:pt idx="5">
                  <c:v>4.0461758614402932E-2</c:v>
                </c:pt>
                <c:pt idx="6">
                  <c:v>-0.25556595820797412</c:v>
                </c:pt>
                <c:pt idx="7">
                  <c:v>0.34998565392186354</c:v>
                </c:pt>
                <c:pt idx="8">
                  <c:v>0.66409078430499768</c:v>
                </c:pt>
                <c:pt idx="9">
                  <c:v>-0.93927329238510993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9-456E-BE6C-1609EF366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810391040"/>
        <c:axId val="1733335792"/>
      </c:barChart>
      <c:catAx>
        <c:axId val="18103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33335792"/>
        <c:crosses val="autoZero"/>
        <c:auto val="1"/>
        <c:lblAlgn val="ctr"/>
        <c:lblOffset val="100"/>
        <c:noMultiLvlLbl val="0"/>
      </c:catAx>
      <c:valAx>
        <c:axId val="17333357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1039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/>
              <a:t>Framlag mismunandi hópa til fjölgunar "öryrkja", samanburður á tölum Hagstofu og Tryggingastofnunar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Sheet5!$I$29</c:f>
              <c:strCache>
                <c:ptCount val="1"/>
                <c:pt idx="0">
                  <c:v>Tryggingastofnun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Sheet5!$H$30:$H$37</c:f>
              <c:strCache>
                <c:ptCount val="8"/>
                <c:pt idx="0">
                  <c:v>Konur</c:v>
                </c:pt>
                <c:pt idx="1">
                  <c:v>Konur &gt;=50</c:v>
                </c:pt>
                <c:pt idx="2">
                  <c:v>Allir karlar</c:v>
                </c:pt>
                <c:pt idx="3">
                  <c:v>&lt;40 ára</c:v>
                </c:pt>
                <c:pt idx="4">
                  <c:v>Karlar &gt;=50</c:v>
                </c:pt>
                <c:pt idx="5">
                  <c:v>Karlar 18-39</c:v>
                </c:pt>
                <c:pt idx="6">
                  <c:v>Ungt fólk</c:v>
                </c:pt>
                <c:pt idx="7">
                  <c:v>Karlar 18-29</c:v>
                </c:pt>
              </c:strCache>
            </c:strRef>
          </c:cat>
          <c:val>
            <c:numRef>
              <c:f>Sheet5!$I$30:$I$37</c:f>
              <c:numCache>
                <c:formatCode>General</c:formatCode>
                <c:ptCount val="8"/>
                <c:pt idx="0" formatCode="0.0">
                  <c:v>61.236842105263165</c:v>
                </c:pt>
                <c:pt idx="1">
                  <c:v>42.3</c:v>
                </c:pt>
                <c:pt idx="2">
                  <c:v>39.799999999999997</c:v>
                </c:pt>
                <c:pt idx="3" formatCode="0.0">
                  <c:v>31.736842105263154</c:v>
                </c:pt>
                <c:pt idx="4" formatCode="0.0">
                  <c:v>21.684210526315788</c:v>
                </c:pt>
                <c:pt idx="5" formatCode="0.0">
                  <c:v>17.526315789473685</c:v>
                </c:pt>
                <c:pt idx="6" formatCode="0.0">
                  <c:v>11.842105263157894</c:v>
                </c:pt>
                <c:pt idx="7" formatCode="0.0">
                  <c:v>9.0789473684210531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1-4398-B987-2F4D6E77F51D}"/>
            </c:ext>
          </c:extLst>
        </c:ser>
        <c:ser>
          <c:idx val="1"/>
          <c:order val="1"/>
          <c:tx>
            <c:strRef>
              <c:f>Sheet5!$J$29</c:f>
              <c:strCache>
                <c:ptCount val="1"/>
                <c:pt idx="0">
                  <c:v>Hagstofa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Sheet5!$H$30:$H$37</c:f>
              <c:strCache>
                <c:ptCount val="8"/>
                <c:pt idx="0">
                  <c:v>Konur</c:v>
                </c:pt>
                <c:pt idx="1">
                  <c:v>Konur &gt;=50</c:v>
                </c:pt>
                <c:pt idx="2">
                  <c:v>Allir karlar</c:v>
                </c:pt>
                <c:pt idx="3">
                  <c:v>&lt;40 ára</c:v>
                </c:pt>
                <c:pt idx="4">
                  <c:v>Karlar &gt;=50</c:v>
                </c:pt>
                <c:pt idx="5">
                  <c:v>Karlar 18-39</c:v>
                </c:pt>
                <c:pt idx="6">
                  <c:v>Ungt fólk</c:v>
                </c:pt>
                <c:pt idx="7">
                  <c:v>Karlar 18-29</c:v>
                </c:pt>
              </c:strCache>
            </c:strRef>
          </c:cat>
          <c:val>
            <c:numRef>
              <c:f>Sheet5!$J$30:$J$37</c:f>
              <c:numCache>
                <c:formatCode>0.0</c:formatCode>
                <c:ptCount val="8"/>
                <c:pt idx="0">
                  <c:v>62.535706438145468</c:v>
                </c:pt>
                <c:pt idx="1">
                  <c:v>40.123049879147445</c:v>
                </c:pt>
                <c:pt idx="2">
                  <c:v>37.464293561854532</c:v>
                </c:pt>
                <c:pt idx="3">
                  <c:v>34.827510437266533</c:v>
                </c:pt>
                <c:pt idx="4">
                  <c:v>21.797407163260822</c:v>
                </c:pt>
                <c:pt idx="5">
                  <c:v>16.875411997363216</c:v>
                </c:pt>
                <c:pt idx="6">
                  <c:v>14.568226763348715</c:v>
                </c:pt>
                <c:pt idx="7">
                  <c:v>8.9211162381894091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51-4398-B987-2F4D6E77F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959572288"/>
        <c:axId val="959572704"/>
      </c:barChart>
      <c:catAx>
        <c:axId val="9595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59572704"/>
        <c:crosses val="autoZero"/>
        <c:auto val="1"/>
        <c:lblAlgn val="ctr"/>
        <c:lblOffset val="100"/>
        <c:noMultiLvlLbl val="0"/>
      </c:catAx>
      <c:valAx>
        <c:axId val="9595727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5957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 dirty="0" smtClean="0"/>
              <a:t>Áætluð </a:t>
            </a:r>
            <a:r>
              <a:rPr lang="is-IS" sz="2000" dirty="0"/>
              <a:t>æviár við góða heilsu 2004-15 eftir kyni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'Mynd 12'!$A$6</c:f>
              <c:strCache>
                <c:ptCount val="1"/>
                <c:pt idx="0">
                  <c:v>Konur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'Mynd 12'!$B$5:$M$5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'Mynd 12'!$B$6:$M$6</c:f>
              <c:numCache>
                <c:formatCode>#,##0</c:formatCode>
                <c:ptCount val="12"/>
                <c:pt idx="0" formatCode="#,##0.0">
                  <c:v>62.5</c:v>
                </c:pt>
                <c:pt idx="1">
                  <c:v>65</c:v>
                </c:pt>
                <c:pt idx="2" formatCode="#,##0.0">
                  <c:v>65.3</c:v>
                </c:pt>
                <c:pt idx="3" formatCode="#,##0.0">
                  <c:v>71.599999999999994</c:v>
                </c:pt>
                <c:pt idx="4" formatCode="#,##0.0">
                  <c:v>69.5</c:v>
                </c:pt>
                <c:pt idx="5" formatCode="#,##0.0">
                  <c:v>68.900000000000006</c:v>
                </c:pt>
                <c:pt idx="6" formatCode="#,##0.0">
                  <c:v>68.099999999999994</c:v>
                </c:pt>
                <c:pt idx="7" formatCode="#,##0.0">
                  <c:v>67.7</c:v>
                </c:pt>
                <c:pt idx="8" formatCode="#,##0.0">
                  <c:v>68</c:v>
                </c:pt>
                <c:pt idx="9" formatCode="#,##0.0">
                  <c:v>66.7</c:v>
                </c:pt>
                <c:pt idx="10" formatCode="#,##0.0">
                  <c:v>66.900000000000006</c:v>
                </c:pt>
                <c:pt idx="11" formatCode="#,##0.0">
                  <c:v>66.2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B0-4301-AD72-F82F52CAA118}"/>
            </c:ext>
          </c:extLst>
        </c:ser>
        <c:ser>
          <c:idx val="1"/>
          <c:order val="1"/>
          <c:tx>
            <c:strRef>
              <c:f>'Mynd 12'!$A$7</c:f>
              <c:strCache>
                <c:ptCount val="1"/>
                <c:pt idx="0">
                  <c:v>Karlar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'Mynd 12'!$B$5:$M$5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'Mynd 12'!$B$7:$M$7</c:f>
              <c:numCache>
                <c:formatCode>#,##0</c:formatCode>
                <c:ptCount val="12"/>
                <c:pt idx="0" formatCode="#,##0.0">
                  <c:v>65.900000000000006</c:v>
                </c:pt>
                <c:pt idx="1">
                  <c:v>67</c:v>
                </c:pt>
                <c:pt idx="2" formatCode="#,##0.0">
                  <c:v>68.3</c:v>
                </c:pt>
                <c:pt idx="3" formatCode="#,##0.0">
                  <c:v>72.8</c:v>
                </c:pt>
                <c:pt idx="4" formatCode="#,##0.0">
                  <c:v>71</c:v>
                </c:pt>
                <c:pt idx="5" formatCode="#,##0.0">
                  <c:v>68.599999999999994</c:v>
                </c:pt>
                <c:pt idx="6" formatCode="#,##0.0">
                  <c:v>69.3</c:v>
                </c:pt>
                <c:pt idx="7" formatCode="#,##0.0">
                  <c:v>69.099999999999994</c:v>
                </c:pt>
                <c:pt idx="8" formatCode="#,##0.0">
                  <c:v>70.400000000000006</c:v>
                </c:pt>
                <c:pt idx="9" formatCode="#,##0.0">
                  <c:v>71.7</c:v>
                </c:pt>
                <c:pt idx="10" formatCode="#,##0.0">
                  <c:v>70.8</c:v>
                </c:pt>
                <c:pt idx="11" formatCode="#,##0.0">
                  <c:v>71.5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B0-4301-AD72-F82F52CAA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6166256"/>
        <c:axId val="1886166672"/>
      </c:lineChart>
      <c:catAx>
        <c:axId val="188616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86166672"/>
        <c:crosses val="autoZero"/>
        <c:auto val="1"/>
        <c:lblAlgn val="ctr"/>
        <c:lblOffset val="100"/>
        <c:noMultiLvlLbl val="0"/>
      </c:catAx>
      <c:valAx>
        <c:axId val="1886166672"/>
        <c:scaling>
          <c:orientation val="minMax"/>
          <c:min val="5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8616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2000"/>
              <a:t>Vægi mismunandi sjúkdómsgreininga í fjölgun 75% örorku- og endurhæfingarmats á tveimur tímabilum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Sheet2!$J$4</c:f>
              <c:strCache>
                <c:ptCount val="1"/>
                <c:pt idx="0">
                  <c:v>2000-07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Sheet2!$I$5:$I$16</c:f>
              <c:strCache>
                <c:ptCount val="12"/>
                <c:pt idx="0">
                  <c:v>Geðraskanir</c:v>
                </c:pt>
                <c:pt idx="1">
                  <c:v>Stoðkerfissjúkdómar</c:v>
                </c:pt>
                <c:pt idx="2">
                  <c:v>Aðrar ástæður</c:v>
                </c:pt>
                <c:pt idx="3">
                  <c:v>Taugakerfi og skynfæri</c:v>
                </c:pt>
                <c:pt idx="4">
                  <c:v>Áverkar</c:v>
                </c:pt>
                <c:pt idx="5">
                  <c:v>Innkyrtla og efnaskipti</c:v>
                </c:pt>
                <c:pt idx="6">
                  <c:v>Meðfætt og litningafrávik</c:v>
                </c:pt>
                <c:pt idx="7">
                  <c:v>Óskráð í töflu</c:v>
                </c:pt>
                <c:pt idx="8">
                  <c:v>Húðsjúkdómar</c:v>
                </c:pt>
                <c:pt idx="9">
                  <c:v>Öndunarfæri</c:v>
                </c:pt>
                <c:pt idx="10">
                  <c:v>Krabbamein</c:v>
                </c:pt>
                <c:pt idx="11">
                  <c:v>Blóðrásarkerfi</c:v>
                </c:pt>
              </c:strCache>
            </c:strRef>
          </c:cat>
          <c:val>
            <c:numRef>
              <c:f>Sheet2!$J$5:$J$16</c:f>
              <c:numCache>
                <c:formatCode>0.0</c:formatCode>
                <c:ptCount val="12"/>
                <c:pt idx="0">
                  <c:v>39.086196966788251</c:v>
                </c:pt>
                <c:pt idx="1">
                  <c:v>34.958725283163758</c:v>
                </c:pt>
                <c:pt idx="2">
                  <c:v>5.2793242464964489</c:v>
                </c:pt>
                <c:pt idx="3">
                  <c:v>6.8535227490881176</c:v>
                </c:pt>
                <c:pt idx="4">
                  <c:v>7.3910539450950274</c:v>
                </c:pt>
                <c:pt idx="5">
                  <c:v>1.6509886734497985</c:v>
                </c:pt>
                <c:pt idx="6">
                  <c:v>0.6335189095795738</c:v>
                </c:pt>
                <c:pt idx="7">
                  <c:v>-0.15358034171626031</c:v>
                </c:pt>
                <c:pt idx="8">
                  <c:v>0.53753119600691113</c:v>
                </c:pt>
                <c:pt idx="9">
                  <c:v>0.76790170858130158</c:v>
                </c:pt>
                <c:pt idx="10">
                  <c:v>2.2653100403148394</c:v>
                </c:pt>
                <c:pt idx="11">
                  <c:v>0.72950662315223647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B-495F-84A6-E1EF092DD943}"/>
            </c:ext>
          </c:extLst>
        </c:ser>
        <c:ser>
          <c:idx val="1"/>
          <c:order val="1"/>
          <c:tx>
            <c:strRef>
              <c:f>Sheet2!$K$4</c:f>
              <c:strCache>
                <c:ptCount val="1"/>
                <c:pt idx="0">
                  <c:v>2007-18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Sheet2!$I$5:$I$16</c:f>
              <c:strCache>
                <c:ptCount val="12"/>
                <c:pt idx="0">
                  <c:v>Geðraskanir</c:v>
                </c:pt>
                <c:pt idx="1">
                  <c:v>Stoðkerfissjúkdómar</c:v>
                </c:pt>
                <c:pt idx="2">
                  <c:v>Aðrar ástæður</c:v>
                </c:pt>
                <c:pt idx="3">
                  <c:v>Taugakerfi og skynfæri</c:v>
                </c:pt>
                <c:pt idx="4">
                  <c:v>Áverkar</c:v>
                </c:pt>
                <c:pt idx="5">
                  <c:v>Innkyrtla og efnaskipti</c:v>
                </c:pt>
                <c:pt idx="6">
                  <c:v>Meðfætt og litningafrávik</c:v>
                </c:pt>
                <c:pt idx="7">
                  <c:v>Óskráð í töflu</c:v>
                </c:pt>
                <c:pt idx="8">
                  <c:v>Húðsjúkdómar</c:v>
                </c:pt>
                <c:pt idx="9">
                  <c:v>Öndunarfæri</c:v>
                </c:pt>
                <c:pt idx="10">
                  <c:v>Krabbamein</c:v>
                </c:pt>
                <c:pt idx="11">
                  <c:v>Blóðrásarkerfi</c:v>
                </c:pt>
              </c:strCache>
            </c:strRef>
          </c:cat>
          <c:val>
            <c:numRef>
              <c:f>Sheet2!$K$5:$K$16</c:f>
              <c:numCache>
                <c:formatCode>0.0</c:formatCode>
                <c:ptCount val="12"/>
                <c:pt idx="0">
                  <c:v>48.637474158992674</c:v>
                </c:pt>
                <c:pt idx="1">
                  <c:v>23.660965983837627</c:v>
                </c:pt>
                <c:pt idx="2">
                  <c:v>10.843826348430746</c:v>
                </c:pt>
                <c:pt idx="3">
                  <c:v>7.7053185491448977</c:v>
                </c:pt>
                <c:pt idx="4">
                  <c:v>5.4125164442773919</c:v>
                </c:pt>
                <c:pt idx="5">
                  <c:v>3.551963916557038</c:v>
                </c:pt>
                <c:pt idx="6">
                  <c:v>1.259161811689532</c:v>
                </c:pt>
                <c:pt idx="7">
                  <c:v>1.2403683518135689</c:v>
                </c:pt>
                <c:pt idx="8">
                  <c:v>0.18793459875963164</c:v>
                </c:pt>
                <c:pt idx="9">
                  <c:v>-0.41345611727118964</c:v>
                </c:pt>
                <c:pt idx="10">
                  <c:v>-0.86449915429430568</c:v>
                </c:pt>
                <c:pt idx="11">
                  <c:v>-1.2215748919376057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2B-495F-84A6-E1EF092DD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299720335"/>
        <c:axId val="1299714095"/>
      </c:barChart>
      <c:catAx>
        <c:axId val="129972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99714095"/>
        <c:crosses val="autoZero"/>
        <c:auto val="1"/>
        <c:lblAlgn val="ctr"/>
        <c:lblOffset val="100"/>
        <c:noMultiLvlLbl val="0"/>
      </c:catAx>
      <c:valAx>
        <c:axId val="129971409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9972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63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3152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407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12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231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323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7616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642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9189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4988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C0AE-02F4-4A5A-A714-AE2FEBA05EFD}" type="datetimeFigureOut">
              <a:rPr lang="is-IS" smtClean="0"/>
              <a:t>1.11.2019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C8EF1-3348-4A01-B22C-B86C59B25CE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044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4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359" y="0"/>
            <a:ext cx="9619282" cy="2387600"/>
          </a:xfrm>
        </p:spPr>
        <p:txBody>
          <a:bodyPr>
            <a:normAutofit/>
          </a:bodyPr>
          <a:lstStyle/>
          <a:p>
            <a:r>
              <a:rPr lang="is-IS" dirty="0" smtClean="0"/>
              <a:t>Fjölgun örorkulífeyrisþega</a:t>
            </a:r>
            <a:br>
              <a:rPr lang="is-IS" dirty="0" smtClean="0"/>
            </a:br>
            <a:r>
              <a:rPr lang="is-IS" dirty="0" smtClean="0"/>
              <a:t>á Íslandi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5762" y="5085605"/>
            <a:ext cx="3280475" cy="1124945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Kolbeinn Stefánsson</a:t>
            </a:r>
          </a:p>
          <a:p>
            <a:r>
              <a:rPr lang="is-IS" dirty="0" smtClean="0"/>
              <a:t>Kynning fyrir BHM</a:t>
            </a:r>
          </a:p>
          <a:p>
            <a:r>
              <a:rPr lang="is-IS" dirty="0" smtClean="0"/>
              <a:t>1.11.2019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50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800504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097747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53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724236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88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176331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621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Fjölgun örorkulífeyrisþega fram til 2030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015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060573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830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805862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09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Niðurstöður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Ef við bregðumst við fjölgun örorkulífeyrisþega/öryrkja frá aldamótum eða lokum síðustu aldar erum við að umtalsverðu leyti að bregðast við þróun sem átti sér stað fyrir 15-25 árum fremur en því sem er að gerast hér og nú.</a:t>
            </a:r>
          </a:p>
          <a:p>
            <a:pPr lvl="1"/>
            <a:r>
              <a:rPr lang="is-IS" dirty="0" smtClean="0"/>
              <a:t>Hægði á fjölgun eftir 2005</a:t>
            </a:r>
          </a:p>
          <a:p>
            <a:pPr lvl="1"/>
            <a:r>
              <a:rPr lang="is-IS" dirty="0" smtClean="0"/>
              <a:t>Vísbendingar um að það hafi hægt enn meira á henni árið 2017</a:t>
            </a:r>
            <a:endParaRPr lang="is-IS" dirty="0"/>
          </a:p>
          <a:p>
            <a:r>
              <a:rPr lang="is-IS" dirty="0" smtClean="0"/>
              <a:t>Fjölgunin er ekki stöðug/ytri þættir skipta máli</a:t>
            </a:r>
          </a:p>
          <a:p>
            <a:r>
              <a:rPr lang="is-IS" dirty="0" smtClean="0"/>
              <a:t>Vægi geðraskana hefur vaxið</a:t>
            </a:r>
          </a:p>
          <a:p>
            <a:r>
              <a:rPr lang="is-IS" dirty="0" smtClean="0"/>
              <a:t>Örorka er kynjamál</a:t>
            </a:r>
          </a:p>
          <a:p>
            <a:pPr lvl="1"/>
            <a:r>
              <a:rPr lang="is-IS" dirty="0" smtClean="0"/>
              <a:t>Konur eru líklegri en karlar til að vera örorkulífeyrisþegar</a:t>
            </a:r>
          </a:p>
          <a:p>
            <a:pPr lvl="1"/>
            <a:r>
              <a:rPr lang="is-IS" dirty="0" smtClean="0"/>
              <a:t>Munurinn eykst með aldri</a:t>
            </a:r>
          </a:p>
          <a:p>
            <a:pPr lvl="1"/>
            <a:r>
              <a:rPr lang="is-IS" dirty="0" smtClean="0"/>
              <a:t>Stærstu hluti fjölgunarinnar kemur til vegna kvenna á aldrinum 50-66 ára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137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Stefnuáherslur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 smtClean="0"/>
              <a:t>Úrbætur</a:t>
            </a:r>
            <a:r>
              <a:rPr lang="is-IS" dirty="0" smtClean="0"/>
              <a:t> á samfélagi og vinnumarkaði til að koma í veg fyrir að fólk missi starfsgetuna</a:t>
            </a:r>
          </a:p>
          <a:p>
            <a:r>
              <a:rPr lang="is-IS" dirty="0" smtClean="0"/>
              <a:t>Öflug úrræði fyrir þau sem missa starfsgetuna</a:t>
            </a:r>
          </a:p>
          <a:p>
            <a:pPr lvl="1"/>
            <a:r>
              <a:rPr lang="is-IS" dirty="0" smtClean="0"/>
              <a:t>Endurhæfing</a:t>
            </a:r>
          </a:p>
          <a:p>
            <a:pPr lvl="2"/>
            <a:r>
              <a:rPr lang="is-IS" dirty="0" smtClean="0"/>
              <a:t>Geðheilbrigðismál</a:t>
            </a:r>
          </a:p>
          <a:p>
            <a:pPr lvl="1"/>
            <a:r>
              <a:rPr lang="is-IS" dirty="0" smtClean="0"/>
              <a:t>Virkni</a:t>
            </a:r>
          </a:p>
          <a:p>
            <a:pPr lvl="2"/>
            <a:r>
              <a:rPr lang="is-IS" dirty="0" smtClean="0"/>
              <a:t>Vinnumarkaðurinn</a:t>
            </a:r>
            <a:endParaRPr lang="is-IS" dirty="0"/>
          </a:p>
          <a:p>
            <a:r>
              <a:rPr lang="is-IS" dirty="0" smtClean="0"/>
              <a:t>Félagsleg virkni auk virkni á vinnumarkaði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1306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8"/>
            <a:ext cx="12192001" cy="68543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70457" y="1761423"/>
            <a:ext cx="4305701" cy="1103647"/>
          </a:xfrm>
        </p:spPr>
        <p:txBody>
          <a:bodyPr/>
          <a:lstStyle/>
          <a:p>
            <a:r>
              <a:rPr lang="is-IS" dirty="0" smtClean="0"/>
              <a:t>Takk fyrir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819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Um gögnin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Tryggingastofnun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Fjöldi örorkulífeyrisþega</a:t>
            </a:r>
          </a:p>
          <a:p>
            <a:pPr lvl="1"/>
            <a:r>
              <a:rPr lang="is-IS" dirty="0" smtClean="0"/>
              <a:t>Greinanleiki á kyn og aldur</a:t>
            </a:r>
          </a:p>
          <a:p>
            <a:pPr lvl="1"/>
            <a:r>
              <a:rPr lang="is-IS" dirty="0" smtClean="0"/>
              <a:t>Inniheldur ekki:</a:t>
            </a:r>
          </a:p>
          <a:p>
            <a:pPr lvl="2"/>
            <a:r>
              <a:rPr lang="is-IS" dirty="0" smtClean="0"/>
              <a:t>Búsettir erlendis</a:t>
            </a:r>
          </a:p>
          <a:p>
            <a:pPr lvl="2"/>
            <a:r>
              <a:rPr lang="is-IS" dirty="0" smtClean="0"/>
              <a:t>Ráðstöfunarfé</a:t>
            </a:r>
          </a:p>
          <a:p>
            <a:pPr lvl="2"/>
            <a:r>
              <a:rPr lang="is-IS" dirty="0" smtClean="0"/>
              <a:t>Lífeyrissjóðir eingöngu</a:t>
            </a:r>
          </a:p>
          <a:p>
            <a:r>
              <a:rPr lang="is-IS" dirty="0" smtClean="0"/>
              <a:t>Fjöldi með 75% örorkumat eða endurhæfingarmat</a:t>
            </a:r>
            <a:endParaRPr lang="is-IS" dirty="0"/>
          </a:p>
          <a:p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 smtClean="0"/>
              <a:t>Hagstofan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 smtClean="0"/>
              <a:t>Örorkulífeyrisþegar</a:t>
            </a:r>
          </a:p>
          <a:p>
            <a:pPr lvl="1"/>
            <a:r>
              <a:rPr lang="is-IS" dirty="0" smtClean="0"/>
              <a:t>Búsett á Íslandi</a:t>
            </a:r>
          </a:p>
          <a:p>
            <a:pPr lvl="1"/>
            <a:r>
              <a:rPr lang="is-IS" dirty="0" smtClean="0"/>
              <a:t>Búsett erlendis</a:t>
            </a:r>
          </a:p>
          <a:p>
            <a:pPr lvl="1"/>
            <a:r>
              <a:rPr lang="is-IS" dirty="0" smtClean="0"/>
              <a:t>Ráðstöfunarfé</a:t>
            </a:r>
          </a:p>
          <a:p>
            <a:pPr lvl="1"/>
            <a:r>
              <a:rPr lang="is-IS" dirty="0" smtClean="0"/>
              <a:t>Lífeyrissjóðir eingöngu</a:t>
            </a:r>
          </a:p>
          <a:p>
            <a:r>
              <a:rPr lang="is-IS" dirty="0" smtClean="0"/>
              <a:t>Örorkustyrkþegar</a:t>
            </a:r>
          </a:p>
          <a:p>
            <a:pPr lvl="1"/>
            <a:r>
              <a:rPr lang="is-IS" dirty="0" smtClean="0"/>
              <a:t>Sjá örorkulífeyrisþega</a:t>
            </a:r>
          </a:p>
          <a:p>
            <a:r>
              <a:rPr lang="is-IS" dirty="0" smtClean="0"/>
              <a:t>Endurhæfingarlífeyrir</a:t>
            </a:r>
          </a:p>
        </p:txBody>
      </p:sp>
    </p:spTree>
    <p:extLst>
      <p:ext uri="{BB962C8B-B14F-4D97-AF65-F5344CB8AC3E}">
        <p14:creationId xmlns:p14="http://schemas.microsoft.com/office/powerpoint/2010/main" val="31900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366159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549410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72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119845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8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019052"/>
              </p:ext>
            </p:extLst>
          </p:nvPr>
        </p:nvGraphicFramePr>
        <p:xfrm>
          <a:off x="838200" y="612000"/>
          <a:ext cx="10515600" cy="557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6801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937418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211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979563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74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4413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5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323" y="4045527"/>
            <a:ext cx="4857750" cy="2022475"/>
          </a:xfrm>
        </p:spPr>
        <p:txBody>
          <a:bodyPr>
            <a:normAutofit/>
          </a:bodyPr>
          <a:lstStyle/>
          <a:p>
            <a:r>
              <a:rPr lang="is-IS" dirty="0" smtClean="0"/>
              <a:t>Fjölgun </a:t>
            </a:r>
            <a:r>
              <a:rPr lang="is-IS" dirty="0" err="1" smtClean="0"/>
              <a:t>örorku-lífeyrisþega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756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575825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21695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4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241627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32509"/>
              </p:ext>
            </p:extLst>
          </p:nvPr>
        </p:nvGraphicFramePr>
        <p:xfrm>
          <a:off x="838200" y="612000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8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3887932" cy="2852737"/>
          </a:xfrm>
        </p:spPr>
        <p:txBody>
          <a:bodyPr/>
          <a:lstStyle/>
          <a:p>
            <a:r>
              <a:rPr lang="is-IS" dirty="0" smtClean="0"/>
              <a:t>Hvaðan kemur fjölgunin?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45173"/>
              </p:ext>
            </p:extLst>
          </p:nvPr>
        </p:nvGraphicFramePr>
        <p:xfrm>
          <a:off x="838200" y="613185"/>
          <a:ext cx="10515600" cy="55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7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416</Words>
  <Application>Microsoft Office PowerPoint</Application>
  <PresentationFormat>Widescreen</PresentationFormat>
  <Paragraphs>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Fjölgun örorkulífeyrisþega á Íslandi</vt:lpstr>
      <vt:lpstr>Um gögnin</vt:lpstr>
      <vt:lpstr>Fjölgun örorku-lífeyrisþega</vt:lpstr>
      <vt:lpstr>PowerPoint Presentation</vt:lpstr>
      <vt:lpstr>PowerPoint Presentation</vt:lpstr>
      <vt:lpstr>PowerPoint Presentation</vt:lpstr>
      <vt:lpstr>PowerPoint Presentation</vt:lpstr>
      <vt:lpstr>Hvaðan kemur fjölgunin?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Fjölgun örorkulífeyrisþega fram til 2030</vt:lpstr>
      <vt:lpstr>PowerPoint Presentation</vt:lpstr>
      <vt:lpstr>PowerPoint Presentation</vt:lpstr>
      <vt:lpstr>Niðurstöður</vt:lpstr>
      <vt:lpstr>Stefnuáherslur</vt:lpstr>
      <vt:lpstr>Takk fyrir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Kolbeinn Hólmar Stefánsson</dc:creator>
  <cp:lastModifiedBy>Kolbeinn Hólmar Stefánsson</cp:lastModifiedBy>
  <cp:revision>50</cp:revision>
  <dcterms:created xsi:type="dcterms:W3CDTF">2019-09-24T10:14:44Z</dcterms:created>
  <dcterms:modified xsi:type="dcterms:W3CDTF">2019-11-01T09:36:43Z</dcterms:modified>
</cp:coreProperties>
</file>