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77" r:id="rId3"/>
    <p:sldId id="260" r:id="rId4"/>
    <p:sldId id="270" r:id="rId5"/>
    <p:sldId id="265" r:id="rId6"/>
    <p:sldId id="271" r:id="rId7"/>
    <p:sldId id="272" r:id="rId8"/>
    <p:sldId id="273" r:id="rId9"/>
    <p:sldId id="274" r:id="rId10"/>
    <p:sldId id="275" r:id="rId11"/>
    <p:sldId id="276" r:id="rId12"/>
    <p:sldId id="264" r:id="rId13"/>
    <p:sldId id="26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C55A11"/>
    <a:srgbClr val="FF9300"/>
    <a:srgbClr val="4E8F00"/>
    <a:srgbClr val="929000"/>
    <a:srgbClr val="FFFFFF"/>
    <a:srgbClr val="D0CECE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3"/>
    <p:restoredTop sz="94733"/>
  </p:normalViewPr>
  <p:slideViewPr>
    <p:cSldViewPr snapToGrid="0" snapToObjects="1">
      <p:cViewPr varScale="1">
        <p:scale>
          <a:sx n="91" d="100"/>
          <a:sy n="91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7715-BD9F-9F4F-B30D-C479D80D9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9E80A-963F-EE4C-A675-8A3B031F4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097F7-5205-D84B-AE64-B9BFD6E0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8C9A-E8A8-2D42-8ED6-F57C1955DECA}" type="datetimeFigureOut">
              <a:rPr lang="de-DE" smtClean="0"/>
              <a:t>14.11.19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63392-9F98-9D4A-BB39-74A07F2F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55B0F-535A-C041-B6E9-EC131FFA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725A-8245-5E46-A484-B65D59E55F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72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1BF1-F12B-074C-9B29-B1A921B0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AD4F8-EE48-A542-8356-0421B792D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57362-8B33-0645-AC74-D144348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8C9A-E8A8-2D42-8ED6-F57C1955DECA}" type="datetimeFigureOut">
              <a:rPr lang="de-DE" smtClean="0"/>
              <a:t>14.11.19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9B41C-EAD1-F247-B9E0-7E28936A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C3B01-4098-0F49-976E-B0883641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725A-8245-5E46-A484-B65D59E55F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53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12040-C5E7-EB40-AB94-22670E8A1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C689D-87A7-C74F-ACD9-9D7EC2CD9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A4338-904C-4643-A8C9-F23EF902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8C9A-E8A8-2D42-8ED6-F57C1955DECA}" type="datetimeFigureOut">
              <a:rPr lang="de-DE" smtClean="0"/>
              <a:t>14.11.19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AC906-B018-4B4B-9D44-110AFBE1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7D2F4-0F5D-A04E-821B-B81748F3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725A-8245-5E46-A484-B65D59E55F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17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1C44-99B6-1943-B31E-4CB9D2E0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3E84-E0FE-F940-BA7D-398E252C9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CF5F6-68B3-5A49-9110-7B2AA969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8C9A-E8A8-2D42-8ED6-F57C1955DECA}" type="datetimeFigureOut">
              <a:rPr lang="de-DE" smtClean="0"/>
              <a:t>14.11.19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95E27-1662-BC46-A00F-882EDDDC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6EB36-CC3E-724F-805E-52D7D24B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725A-8245-5E46-A484-B65D59E55F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17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A877-C21B-FB4D-89B0-96A5A1F6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0F038-45BB-7540-90B0-4D59D75D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4123A-488E-C24C-9D74-2A7C0CAA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8C9A-E8A8-2D42-8ED6-F57C1955DECA}" type="datetimeFigureOut">
              <a:rPr lang="de-DE" smtClean="0"/>
              <a:t>14.11.19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FCBC1-1B93-3048-B8F9-1AE0A080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6D902-A8BE-AE40-8488-52A89765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725A-8245-5E46-A484-B65D59E55F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4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20D2-0926-F341-BF32-D4FEFB72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40CD5-C823-6C45-993D-968E819BB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18919-A7F5-DC45-9859-498B5D874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841B2-27B2-9541-844C-11C3F264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8C9A-E8A8-2D42-8ED6-F57C1955DECA}" type="datetimeFigureOut">
              <a:rPr lang="de-DE" smtClean="0"/>
              <a:t>14.11.19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1A2FA-6861-F94F-A19B-BE37599C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D35B5-91F4-EB47-8A64-A2E0353F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725A-8245-5E46-A484-B65D59E55F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1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C39A-C344-6846-9ECE-0D0BE7717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F79AE-BC99-C44F-A304-27930DB2D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49338-FA0D-494C-BBD8-8CD89A3A3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7C9F5-52D6-5E45-8F2D-B25A883DB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507B8-E351-E941-9512-FB3B13488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1E113-2AC4-554D-8A3F-0FDA8221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8C9A-E8A8-2D42-8ED6-F57C1955DECA}" type="datetimeFigureOut">
              <a:rPr lang="de-DE" smtClean="0"/>
              <a:t>14.11.19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E088C-C459-744F-8D27-066F4F1B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19311A-2426-144A-982C-7C8C3C4F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725A-8245-5E46-A484-B65D59E55F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48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234F4-8C77-694E-B00F-CAFB7188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EDDB3-61E8-8A4C-B571-2A936C645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8C9A-E8A8-2D42-8ED6-F57C1955DECA}" type="datetimeFigureOut">
              <a:rPr lang="de-DE" smtClean="0"/>
              <a:t>14.11.19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7934E-D7E0-754B-BBBB-A2951FBE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8C52F-AD0E-BB48-A62C-5ABD32B8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725A-8245-5E46-A484-B65D59E55F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50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52D7A-6801-2A4B-A3D6-05D3DBFC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8C9A-E8A8-2D42-8ED6-F57C1955DECA}" type="datetimeFigureOut">
              <a:rPr lang="de-DE" smtClean="0"/>
              <a:t>14.11.19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E1E7-1A55-174D-BC42-D9762344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9782C-FBE1-0448-AB47-1C9BCC47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725A-8245-5E46-A484-B65D59E55F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5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4461-DE8A-404F-BF3B-F9788AB13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33797-A7F7-7344-A869-A262324F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7572D-C23C-954D-B932-C8F141A30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26A03-8D3A-9A47-9D26-3E000599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8C9A-E8A8-2D42-8ED6-F57C1955DECA}" type="datetimeFigureOut">
              <a:rPr lang="de-DE" smtClean="0"/>
              <a:t>14.11.19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0C3CF-C0BB-0842-8649-E5178F8A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028AF-D35A-7447-9D6C-2D664340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725A-8245-5E46-A484-B65D59E55F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89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7613-D00E-6B4E-B4C1-68A145C8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8AB9D-4D7C-1941-B740-7FF1099FF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C4359-8B81-AE41-9D4C-B30601B2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A34BF-BB47-1E46-BCB5-35BAEE557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8C9A-E8A8-2D42-8ED6-F57C1955DECA}" type="datetimeFigureOut">
              <a:rPr lang="de-DE" smtClean="0"/>
              <a:t>14.11.19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92BAA-EE48-CE48-A61B-DE08E5FA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75E27-6CB4-B349-A52A-EF6056D2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725A-8245-5E46-A484-B65D59E55F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2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437A9-C687-8E4D-89F9-D7ACABC3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34D36-7ECF-9746-8692-8FCE82028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FCE4E-99CB-4348-8E82-793CE5AE5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F8C9A-E8A8-2D42-8ED6-F57C1955DECA}" type="datetimeFigureOut">
              <a:rPr lang="de-DE" smtClean="0"/>
              <a:t>14.11.19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4BA97-8B11-2543-AA09-03A7DA76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8AD7A-A649-854B-BD14-3D9FC8DAC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725A-8245-5E46-A484-B65D59E55F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01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733B9D-E4B6-B240-880A-BD71518DB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7" b="1414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1CA338-E994-1248-BACD-598F6D89A10C}"/>
              </a:ext>
            </a:extLst>
          </p:cNvPr>
          <p:cNvSpPr/>
          <p:nvPr/>
        </p:nvSpPr>
        <p:spPr>
          <a:xfrm>
            <a:off x="3874167" y="3004457"/>
            <a:ext cx="8317833" cy="3853543"/>
          </a:xfrm>
          <a:prstGeom prst="rect">
            <a:avLst/>
          </a:prstGeom>
          <a:solidFill>
            <a:schemeClr val="accent4">
              <a:lumMod val="20000"/>
              <a:lumOff val="80000"/>
              <a:alpha val="694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C412C-C7B7-6140-B511-ADFDD9D97625}"/>
              </a:ext>
            </a:extLst>
          </p:cNvPr>
          <p:cNvSpPr txBox="1"/>
          <p:nvPr/>
        </p:nvSpPr>
        <p:spPr>
          <a:xfrm>
            <a:off x="4853806" y="3253845"/>
            <a:ext cx="676018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ea typeface="Ayuthaya" pitchFamily="2" charset="-34"/>
                <a:cs typeface="Arial" panose="020B0604020202020204" pitchFamily="34" charset="0"/>
              </a:rPr>
              <a:t>Máltækni</a:t>
            </a:r>
            <a:r>
              <a:rPr lang="de-DE" sz="4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ea typeface="Ayuthaya" pitchFamily="2" charset="-34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ea typeface="Ayuthaya" pitchFamily="2" charset="-34"/>
                <a:cs typeface="Arial" panose="020B0604020202020204" pitchFamily="34" charset="0"/>
              </a:rPr>
              <a:t>fyrir</a:t>
            </a:r>
            <a:r>
              <a:rPr lang="de-DE" sz="4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ea typeface="Ayuthaya" pitchFamily="2" charset="-34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ea typeface="Ayuthaya" pitchFamily="2" charset="-34"/>
                <a:cs typeface="Arial" panose="020B0604020202020204" pitchFamily="34" charset="0"/>
              </a:rPr>
              <a:t>íslensku</a:t>
            </a:r>
            <a:r>
              <a:rPr lang="de-DE" sz="4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ea typeface="Ayuthaya" pitchFamily="2" charset="-34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4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ea typeface="Ayuthaya" pitchFamily="2" charset="-34"/>
                <a:cs typeface="Arial" panose="020B0604020202020204" pitchFamily="34" charset="0"/>
              </a:rPr>
              <a:t>2018-2022</a:t>
            </a:r>
            <a:endParaRPr lang="de-DE" sz="48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pPr algn="ctr"/>
            <a:endParaRPr lang="de-DE" sz="20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algn="ctr"/>
            <a:r>
              <a:rPr lang="de-DE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Anna Björk </a:t>
            </a:r>
            <a:r>
              <a:rPr lang="de-DE" sz="32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Nikulásdóttir</a:t>
            </a:r>
            <a:endParaRPr lang="de-DE" sz="32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algn="ctr"/>
            <a:r>
              <a:rPr lang="de-DE" sz="32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Grammatek</a:t>
            </a:r>
            <a:r>
              <a:rPr lang="de-DE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ehf</a:t>
            </a:r>
            <a:r>
              <a:rPr lang="de-DE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verkefnisstjóri</a:t>
            </a:r>
            <a:r>
              <a:rPr lang="de-DE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SÍM</a:t>
            </a:r>
          </a:p>
          <a:p>
            <a:pPr algn="ctr"/>
            <a:r>
              <a:rPr lang="de-DE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11. </a:t>
            </a:r>
            <a:r>
              <a:rPr lang="de-DE" sz="32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nóv</a:t>
            </a:r>
            <a:r>
              <a:rPr lang="de-DE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. 2019</a:t>
            </a:r>
          </a:p>
        </p:txBody>
      </p:sp>
    </p:spTree>
    <p:extLst>
      <p:ext uri="{BB962C8B-B14F-4D97-AF65-F5344CB8AC3E}">
        <p14:creationId xmlns:p14="http://schemas.microsoft.com/office/powerpoint/2010/main" val="76604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BA29-0989-0F43-905D-0170C2F3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63"/>
            <a:ext cx="10515600" cy="1325563"/>
          </a:xfrm>
        </p:spPr>
        <p:txBody>
          <a:bodyPr/>
          <a:lstStyle/>
          <a:p>
            <a:r>
              <a:rPr lang="de-DE" dirty="0" err="1">
                <a:latin typeface="Avenir Light" panose="020B0402020203020204" pitchFamily="34" charset="77"/>
              </a:rPr>
              <a:t>Talgerving</a:t>
            </a:r>
            <a:r>
              <a:rPr lang="de-DE" dirty="0">
                <a:latin typeface="Avenir Light" panose="020B0402020203020204" pitchFamily="34" charset="77"/>
              </a:rPr>
              <a:t> – </a:t>
            </a:r>
            <a:r>
              <a:rPr lang="de-DE" dirty="0" err="1">
                <a:latin typeface="Avenir Light" panose="020B0402020203020204" pitchFamily="34" charset="77"/>
              </a:rPr>
              <a:t>fyrsta</a:t>
            </a:r>
            <a:r>
              <a:rPr lang="de-DE" dirty="0">
                <a:latin typeface="Avenir Light" panose="020B0402020203020204" pitchFamily="34" charset="77"/>
              </a:rPr>
              <a:t> </a:t>
            </a:r>
            <a:r>
              <a:rPr lang="de-DE" dirty="0" err="1">
                <a:latin typeface="Avenir Light" panose="020B0402020203020204" pitchFamily="34" charset="77"/>
              </a:rPr>
              <a:t>ár</a:t>
            </a:r>
            <a:r>
              <a:rPr lang="de-DE" dirty="0">
                <a:latin typeface="Avenir Light" panose="020B0402020203020204" pitchFamily="34" charset="77"/>
              </a:rPr>
              <a:t> </a:t>
            </a:r>
            <a:r>
              <a:rPr lang="de-DE" dirty="0" err="1">
                <a:latin typeface="Avenir Light" panose="020B0402020203020204" pitchFamily="34" charset="77"/>
              </a:rPr>
              <a:t>áætlunar</a:t>
            </a:r>
            <a:endParaRPr lang="de-DE" dirty="0">
              <a:latin typeface="Avenir Light" panose="020B0402020203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8A16F-C61B-064F-A4AB-34258375DA13}"/>
              </a:ext>
            </a:extLst>
          </p:cNvPr>
          <p:cNvSpPr txBox="1"/>
          <p:nvPr/>
        </p:nvSpPr>
        <p:spPr>
          <a:xfrm>
            <a:off x="777961" y="2171891"/>
            <a:ext cx="10636078" cy="326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800" dirty="0" err="1">
                <a:latin typeface="Avenir Light" panose="020B0402020203020204" pitchFamily="34" charset="77"/>
              </a:rPr>
              <a:t>Upptökur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á</a:t>
            </a:r>
            <a:r>
              <a:rPr lang="de-DE" sz="2800" dirty="0">
                <a:latin typeface="Avenir Light" panose="020B0402020203020204" pitchFamily="34" charset="77"/>
              </a:rPr>
              <a:t> 8 </a:t>
            </a:r>
            <a:r>
              <a:rPr lang="de-DE" sz="2800" dirty="0" err="1">
                <a:latin typeface="Avenir Light" panose="020B0402020203020204" pitchFamily="34" charset="77"/>
              </a:rPr>
              <a:t>nýjum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röddum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fyrir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þróun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á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hefðbundnum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talgervlum</a:t>
            </a:r>
            <a:r>
              <a:rPr lang="de-DE" sz="2800" dirty="0">
                <a:latin typeface="Avenir Light" panose="020B0402020203020204" pitchFamily="34" charset="77"/>
              </a:rPr>
              <a:t>.</a:t>
            </a: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800" dirty="0" err="1">
                <a:latin typeface="Avenir Light" panose="020B0402020203020204" pitchFamily="34" charset="77"/>
              </a:rPr>
              <a:t>Upptökur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á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röddum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fyrir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þróun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á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stikuðum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talgervlum</a:t>
            </a:r>
            <a:r>
              <a:rPr lang="de-DE" sz="2800" dirty="0">
                <a:latin typeface="Avenir Light" panose="020B0402020203020204" pitchFamily="34" charset="77"/>
              </a:rPr>
              <a:t>.</a:t>
            </a: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800" dirty="0" err="1">
                <a:latin typeface="Avenir Light" panose="020B0402020203020204" pitchFamily="34" charset="77"/>
              </a:rPr>
              <a:t>Uppsetning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á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opnu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umhverfi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til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þróunar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á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hefðbundnum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og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stikuðum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talgervlum</a:t>
            </a:r>
            <a:r>
              <a:rPr lang="de-DE" sz="2800" dirty="0">
                <a:latin typeface="Avenir Light" panose="020B0402020203020204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6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BA29-0989-0F43-905D-0170C2F3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63"/>
            <a:ext cx="10515600" cy="1325563"/>
          </a:xfrm>
        </p:spPr>
        <p:txBody>
          <a:bodyPr/>
          <a:lstStyle/>
          <a:p>
            <a:r>
              <a:rPr lang="de-DE" dirty="0" err="1">
                <a:latin typeface="Avenir Light" panose="020B0402020203020204" pitchFamily="34" charset="77"/>
              </a:rPr>
              <a:t>Fyrsta</a:t>
            </a:r>
            <a:r>
              <a:rPr lang="de-DE" dirty="0">
                <a:latin typeface="Avenir Light" panose="020B0402020203020204" pitchFamily="34" charset="77"/>
              </a:rPr>
              <a:t> </a:t>
            </a:r>
            <a:r>
              <a:rPr lang="de-DE" dirty="0" err="1">
                <a:latin typeface="Avenir Light" panose="020B0402020203020204" pitchFamily="34" charset="77"/>
              </a:rPr>
              <a:t>ár</a:t>
            </a:r>
            <a:r>
              <a:rPr lang="de-DE" dirty="0">
                <a:latin typeface="Avenir Light" panose="020B0402020203020204" pitchFamily="34" charset="77"/>
              </a:rPr>
              <a:t> </a:t>
            </a:r>
            <a:r>
              <a:rPr lang="de-DE" dirty="0" err="1">
                <a:latin typeface="Avenir Light" panose="020B0402020203020204" pitchFamily="34" charset="77"/>
              </a:rPr>
              <a:t>áætlunar</a:t>
            </a:r>
            <a:r>
              <a:rPr lang="de-DE" dirty="0">
                <a:latin typeface="Avenir Light" panose="020B0402020203020204" pitchFamily="34" charset="77"/>
              </a:rPr>
              <a:t> – </a:t>
            </a:r>
            <a:r>
              <a:rPr lang="de-DE" dirty="0" err="1">
                <a:latin typeface="Avenir Light" panose="020B0402020203020204" pitchFamily="34" charset="77"/>
              </a:rPr>
              <a:t>önnur</a:t>
            </a:r>
            <a:r>
              <a:rPr lang="de-DE" dirty="0">
                <a:latin typeface="Avenir Light" panose="020B0402020203020204" pitchFamily="34" charset="77"/>
              </a:rPr>
              <a:t> </a:t>
            </a:r>
            <a:r>
              <a:rPr lang="de-DE" dirty="0" err="1">
                <a:latin typeface="Avenir Light" panose="020B0402020203020204" pitchFamily="34" charset="77"/>
              </a:rPr>
              <a:t>verkefni</a:t>
            </a:r>
            <a:endParaRPr lang="de-DE" dirty="0">
              <a:latin typeface="Avenir Light" panose="020B0402020203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8A16F-C61B-064F-A4AB-34258375DA13}"/>
              </a:ext>
            </a:extLst>
          </p:cNvPr>
          <p:cNvSpPr txBox="1"/>
          <p:nvPr/>
        </p:nvSpPr>
        <p:spPr>
          <a:xfrm>
            <a:off x="838200" y="1537577"/>
            <a:ext cx="10636078" cy="44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400" b="1" dirty="0" err="1">
                <a:highlight>
                  <a:srgbClr val="00FFFF"/>
                </a:highlight>
                <a:latin typeface="Avenir Light" panose="020B0402020203020204" pitchFamily="34" charset="77"/>
              </a:rPr>
              <a:t>Málrýni</a:t>
            </a:r>
            <a:r>
              <a:rPr lang="de-DE" sz="2400" b="1" dirty="0">
                <a:highlight>
                  <a:srgbClr val="00FFFF"/>
                </a:highlight>
                <a:latin typeface="Avenir Light" panose="020B0402020203020204" pitchFamily="34" charset="77"/>
              </a:rPr>
              <a:t>:</a:t>
            </a:r>
            <a:r>
              <a:rPr lang="de-DE" sz="2400" dirty="0">
                <a:highlight>
                  <a:srgbClr val="00FFFF"/>
                </a:highlight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útgáfa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á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stafsetningarleiðréttingarforriti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sem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þróað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verður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áfram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út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verkefnistímann</a:t>
            </a:r>
            <a:endParaRPr lang="de-DE" sz="2400" dirty="0">
              <a:latin typeface="Avenir Light" panose="020B0402020203020204" pitchFamily="34" charset="77"/>
            </a:endParaRP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400" b="1" dirty="0" err="1">
                <a:highlight>
                  <a:srgbClr val="00FFFF"/>
                </a:highlight>
                <a:latin typeface="Avenir Light" panose="020B0402020203020204" pitchFamily="34" charset="77"/>
              </a:rPr>
              <a:t>Vélþýðingar</a:t>
            </a:r>
            <a:r>
              <a:rPr lang="de-DE" sz="2400" b="1" dirty="0">
                <a:latin typeface="Avenir Light" panose="020B0402020203020204" pitchFamily="34" charset="77"/>
              </a:rPr>
              <a:t>: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uppsetning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á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opnum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hugbúnaði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fyrir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vélþýðingar</a:t>
            </a:r>
            <a:r>
              <a:rPr lang="de-DE" sz="2400" dirty="0">
                <a:latin typeface="Avenir Light" panose="020B0402020203020204" pitchFamily="34" charset="77"/>
              </a:rPr>
              <a:t>, </a:t>
            </a:r>
            <a:r>
              <a:rPr lang="de-DE" sz="2400" dirty="0" err="1">
                <a:latin typeface="Avenir Light" panose="020B0402020203020204" pitchFamily="34" charset="77"/>
              </a:rPr>
              <a:t>kortlagning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þróunar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fyrir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næstu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ár</a:t>
            </a:r>
            <a:endParaRPr lang="de-DE" sz="2400" dirty="0">
              <a:latin typeface="Avenir Light" panose="020B0402020203020204" pitchFamily="34" charset="77"/>
            </a:endParaRP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400" b="1" dirty="0" err="1">
                <a:highlight>
                  <a:srgbClr val="00FFFF"/>
                </a:highlight>
                <a:latin typeface="Avenir Light" panose="020B0402020203020204" pitchFamily="34" charset="77"/>
              </a:rPr>
              <a:t>Stoðtól</a:t>
            </a:r>
            <a:r>
              <a:rPr lang="de-DE" sz="2400" b="1" dirty="0">
                <a:latin typeface="Avenir Light" panose="020B0402020203020204" pitchFamily="34" charset="77"/>
              </a:rPr>
              <a:t>: </a:t>
            </a:r>
            <a:r>
              <a:rPr lang="de-DE" sz="2400" dirty="0" err="1">
                <a:latin typeface="Avenir Light" panose="020B0402020203020204" pitchFamily="34" charset="77"/>
              </a:rPr>
              <a:t>útgáfa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á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tólum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til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málfræðilegrar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greiningar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á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textum</a:t>
            </a:r>
            <a:r>
              <a:rPr lang="de-DE" sz="2400" dirty="0">
                <a:latin typeface="Avenir Light" panose="020B0402020203020204" pitchFamily="34" charset="77"/>
              </a:rPr>
              <a:t>, </a:t>
            </a:r>
            <a:r>
              <a:rPr lang="de-DE" sz="2400" dirty="0" err="1">
                <a:latin typeface="Avenir Light" panose="020B0402020203020204" pitchFamily="34" charset="77"/>
              </a:rPr>
              <a:t>undirbúningur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flóknari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greininga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fyrir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næstu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ár</a:t>
            </a:r>
            <a:endParaRPr lang="de-DE" sz="2400" dirty="0">
              <a:latin typeface="Avenir Light" panose="020B0402020203020204" pitchFamily="34" charset="77"/>
            </a:endParaRP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400" b="1" dirty="0" err="1">
                <a:highlight>
                  <a:srgbClr val="00FFFF"/>
                </a:highlight>
                <a:latin typeface="Avenir Light" panose="020B0402020203020204" pitchFamily="34" charset="77"/>
              </a:rPr>
              <a:t>Málföng</a:t>
            </a:r>
            <a:r>
              <a:rPr lang="de-DE" sz="2400" b="1" dirty="0">
                <a:latin typeface="Avenir Light" panose="020B0402020203020204" pitchFamily="34" charset="77"/>
              </a:rPr>
              <a:t>: </a:t>
            </a:r>
            <a:r>
              <a:rPr lang="de-DE" sz="2400" dirty="0" err="1">
                <a:latin typeface="Avenir Light" panose="020B0402020203020204" pitchFamily="34" charset="77"/>
              </a:rPr>
              <a:t>áframhaldandi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vinna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við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fyrirliggjandi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gögn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og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útgáfa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til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notkunar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í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máltækni</a:t>
            </a:r>
            <a:r>
              <a:rPr lang="de-DE" sz="2400" dirty="0">
                <a:latin typeface="Avenir Light" panose="020B0402020203020204" pitchFamily="34" charset="77"/>
              </a:rPr>
              <a:t>, </a:t>
            </a:r>
            <a:r>
              <a:rPr lang="de-DE" sz="2400" dirty="0" err="1">
                <a:latin typeface="Avenir Light" panose="020B0402020203020204" pitchFamily="34" charset="77"/>
              </a:rPr>
              <a:t>ný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gagnasöfn</a:t>
            </a:r>
            <a:r>
              <a:rPr lang="de-DE" sz="2400" dirty="0">
                <a:latin typeface="Avenir Light" panose="020B0402020203020204" pitchFamily="34" charset="77"/>
              </a:rPr>
              <a:t>, </a:t>
            </a:r>
            <a:r>
              <a:rPr lang="de-DE" sz="2400" dirty="0" err="1">
                <a:latin typeface="Avenir Light" panose="020B0402020203020204" pitchFamily="34" charset="77"/>
              </a:rPr>
              <a:t>t.d</a:t>
            </a:r>
            <a:r>
              <a:rPr lang="de-DE" sz="2400" dirty="0">
                <a:latin typeface="Avenir Light" panose="020B0402020203020204" pitchFamily="34" charset="77"/>
              </a:rPr>
              <a:t>. </a:t>
            </a:r>
            <a:r>
              <a:rPr lang="de-DE" sz="2400" dirty="0" err="1">
                <a:latin typeface="Avenir Light" panose="020B0402020203020204" pitchFamily="34" charset="77"/>
              </a:rPr>
              <a:t>fyrir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málrýni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og</a:t>
            </a:r>
            <a:r>
              <a:rPr lang="de-DE" sz="2400" dirty="0">
                <a:latin typeface="Avenir Light" panose="020B0402020203020204" pitchFamily="34" charset="77"/>
              </a:rPr>
              <a:t> </a:t>
            </a:r>
            <a:r>
              <a:rPr lang="de-DE" sz="2400" dirty="0" err="1">
                <a:latin typeface="Avenir Light" panose="020B0402020203020204" pitchFamily="34" charset="77"/>
              </a:rPr>
              <a:t>vélþýðingar</a:t>
            </a:r>
            <a:endParaRPr lang="de-DE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86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person&#10;&#10;Description automatically generated">
            <a:extLst>
              <a:ext uri="{FF2B5EF4-FFF2-40B4-BE49-F238E27FC236}">
                <a16:creationId xmlns:a16="http://schemas.microsoft.com/office/drawing/2014/main" id="{74A675CE-430A-CD43-829F-378C77606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1" b="12359"/>
          <a:stretch/>
        </p:blipFill>
        <p:spPr>
          <a:xfrm>
            <a:off x="20" y="-24054"/>
            <a:ext cx="12191980" cy="6857990"/>
          </a:xfrm>
          <a:prstGeom prst="rect">
            <a:avLst/>
          </a:prstGeom>
        </p:spPr>
      </p:pic>
      <p:sp>
        <p:nvSpPr>
          <p:cNvPr id="24" name="Triangle 23">
            <a:extLst>
              <a:ext uri="{FF2B5EF4-FFF2-40B4-BE49-F238E27FC236}">
                <a16:creationId xmlns:a16="http://schemas.microsoft.com/office/drawing/2014/main" id="{19A51C48-A7EB-D042-9D54-EE6A71AE128C}"/>
              </a:ext>
            </a:extLst>
          </p:cNvPr>
          <p:cNvSpPr/>
          <p:nvPr/>
        </p:nvSpPr>
        <p:spPr>
          <a:xfrm>
            <a:off x="2442411" y="1937084"/>
            <a:ext cx="5895473" cy="3296653"/>
          </a:xfrm>
          <a:prstGeom prst="triangle">
            <a:avLst>
              <a:gd name="adj" fmla="val 19388"/>
            </a:avLst>
          </a:prstGeom>
          <a:solidFill>
            <a:srgbClr val="D0CECE">
              <a:alpha val="80392"/>
            </a:srgbClr>
          </a:solidFill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2A1868-CC22-B542-BBCF-60A764A48D4D}"/>
              </a:ext>
            </a:extLst>
          </p:cNvPr>
          <p:cNvSpPr/>
          <p:nvPr/>
        </p:nvSpPr>
        <p:spPr>
          <a:xfrm>
            <a:off x="7148502" y="291708"/>
            <a:ext cx="4686561" cy="1645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1446A-D159-3D42-B846-DD81679036D8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DD2E7D-950B-5043-BA11-3FDC8F25D4F9}"/>
              </a:ext>
            </a:extLst>
          </p:cNvPr>
          <p:cNvSpPr txBox="1"/>
          <p:nvPr/>
        </p:nvSpPr>
        <p:spPr>
          <a:xfrm>
            <a:off x="7808495" y="549036"/>
            <a:ext cx="3454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SAMTAL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4B9DBA-401C-3C4F-AB5C-D4486D66FEB3}"/>
              </a:ext>
            </a:extLst>
          </p:cNvPr>
          <p:cNvSpPr/>
          <p:nvPr/>
        </p:nvSpPr>
        <p:spPr>
          <a:xfrm>
            <a:off x="2196576" y="1277885"/>
            <a:ext cx="2755370" cy="1269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A6819F-BC2A-4544-9C7F-6A83968EC1E8}"/>
              </a:ext>
            </a:extLst>
          </p:cNvPr>
          <p:cNvSpPr txBox="1"/>
          <p:nvPr/>
        </p:nvSpPr>
        <p:spPr>
          <a:xfrm>
            <a:off x="2980880" y="1521585"/>
            <a:ext cx="2256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SÍM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3324D1-7AE0-D84D-9EE5-5A98EAC3CE8A}"/>
              </a:ext>
            </a:extLst>
          </p:cNvPr>
          <p:cNvSpPr/>
          <p:nvPr/>
        </p:nvSpPr>
        <p:spPr>
          <a:xfrm>
            <a:off x="6641293" y="4529962"/>
            <a:ext cx="3672616" cy="1269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1C992-EEFA-364B-8944-44335CFFAAD8}"/>
              </a:ext>
            </a:extLst>
          </p:cNvPr>
          <p:cNvSpPr txBox="1"/>
          <p:nvPr/>
        </p:nvSpPr>
        <p:spPr>
          <a:xfrm>
            <a:off x="6870340" y="4779870"/>
            <a:ext cx="3602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NOTENDUR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B07F45-5F83-7D4A-BE30-8306D807068A}"/>
              </a:ext>
            </a:extLst>
          </p:cNvPr>
          <p:cNvSpPr/>
          <p:nvPr/>
        </p:nvSpPr>
        <p:spPr>
          <a:xfrm>
            <a:off x="640822" y="4529960"/>
            <a:ext cx="3672616" cy="1269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EE2840-1044-DD4B-B617-69C982130A22}"/>
              </a:ext>
            </a:extLst>
          </p:cNvPr>
          <p:cNvSpPr txBox="1"/>
          <p:nvPr/>
        </p:nvSpPr>
        <p:spPr>
          <a:xfrm>
            <a:off x="843515" y="4783776"/>
            <a:ext cx="3557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NÝSKÖPUN</a:t>
            </a:r>
          </a:p>
        </p:txBody>
      </p:sp>
    </p:spTree>
    <p:extLst>
      <p:ext uri="{BB962C8B-B14F-4D97-AF65-F5344CB8AC3E}">
        <p14:creationId xmlns:p14="http://schemas.microsoft.com/office/powerpoint/2010/main" val="77301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esktop computer sitting on a wooden table&#10;&#10;Description automatically generated">
            <a:extLst>
              <a:ext uri="{FF2B5EF4-FFF2-40B4-BE49-F238E27FC236}">
                <a16:creationId xmlns:a16="http://schemas.microsoft.com/office/drawing/2014/main" id="{27F6CCF7-88D9-E54A-8D04-EB2300623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79" b="108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D86275-92EA-2546-8770-1BD6407D1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65" y="1759695"/>
            <a:ext cx="3276600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1CB082-25CA-D742-B918-71357074F78A}"/>
              </a:ext>
            </a:extLst>
          </p:cNvPr>
          <p:cNvSpPr txBox="1"/>
          <p:nvPr/>
        </p:nvSpPr>
        <p:spPr>
          <a:xfrm>
            <a:off x="2753740" y="4202955"/>
            <a:ext cx="57362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chemeClr val="bg1">
                    <a:lumMod val="85000"/>
                  </a:schemeClr>
                </a:solidFill>
                <a:latin typeface="Avenir Light" panose="020B0402020203020204" pitchFamily="34" charset="77"/>
              </a:rPr>
              <a:t>Samstarf</a:t>
            </a:r>
            <a:r>
              <a:rPr lang="de-DE" sz="3200" dirty="0">
                <a:solidFill>
                  <a:schemeClr val="bg1">
                    <a:lumMod val="85000"/>
                  </a:schemeClr>
                </a:solidFill>
                <a:latin typeface="Avenir Light" panose="020B0402020203020204" pitchFamily="34" charset="77"/>
              </a:rPr>
              <a:t> um </a:t>
            </a:r>
            <a:r>
              <a:rPr lang="de-DE" sz="3200" dirty="0" err="1">
                <a:solidFill>
                  <a:schemeClr val="bg1">
                    <a:lumMod val="85000"/>
                  </a:schemeClr>
                </a:solidFill>
                <a:latin typeface="Avenir Light" panose="020B0402020203020204" pitchFamily="34" charset="77"/>
              </a:rPr>
              <a:t>íslenska</a:t>
            </a:r>
            <a:r>
              <a:rPr lang="de-DE" sz="3200" dirty="0">
                <a:solidFill>
                  <a:schemeClr val="bg1">
                    <a:lumMod val="8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de-DE" sz="3200" dirty="0" err="1">
                <a:solidFill>
                  <a:schemeClr val="bg1">
                    <a:lumMod val="85000"/>
                  </a:schemeClr>
                </a:solidFill>
                <a:latin typeface="Avenir Light" panose="020B0402020203020204" pitchFamily="34" charset="77"/>
              </a:rPr>
              <a:t>máltækni</a:t>
            </a:r>
            <a:endParaRPr lang="de-DE" sz="3200" dirty="0">
              <a:solidFill>
                <a:schemeClr val="bg1">
                  <a:lumMod val="85000"/>
                </a:schemeClr>
              </a:solidFill>
              <a:latin typeface="Avenir Light" panose="020B0402020203020204" pitchFamily="34" charset="77"/>
            </a:endParaRPr>
          </a:p>
          <a:p>
            <a:endParaRPr lang="de-DE" sz="2800" dirty="0">
              <a:solidFill>
                <a:schemeClr val="bg1">
                  <a:lumMod val="85000"/>
                </a:schemeClr>
              </a:solidFill>
              <a:latin typeface="Avenir Light" panose="020B0402020203020204" pitchFamily="34" charset="77"/>
            </a:endParaRPr>
          </a:p>
          <a:p>
            <a:pPr algn="ctr"/>
            <a:r>
              <a:rPr lang="de-DE" sz="2400" dirty="0" err="1">
                <a:solidFill>
                  <a:schemeClr val="bg1">
                    <a:lumMod val="85000"/>
                  </a:schemeClr>
                </a:solidFill>
                <a:latin typeface="Avenir Light" panose="020B0402020203020204" pitchFamily="34" charset="77"/>
              </a:rPr>
              <a:t>anna@grammatek.com</a:t>
            </a:r>
            <a:endParaRPr lang="de-DE" sz="2400" dirty="0">
              <a:solidFill>
                <a:schemeClr val="bg1">
                  <a:lumMod val="85000"/>
                </a:schemeClr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139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BA29-0989-0F43-905D-0170C2F3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63"/>
            <a:ext cx="10515600" cy="1325563"/>
          </a:xfrm>
        </p:spPr>
        <p:txBody>
          <a:bodyPr/>
          <a:lstStyle/>
          <a:p>
            <a:r>
              <a:rPr lang="de-DE" dirty="0" err="1">
                <a:latin typeface="Avenir Light" panose="020B0402020203020204" pitchFamily="34" charset="77"/>
              </a:rPr>
              <a:t>Máltækni</a:t>
            </a:r>
            <a:r>
              <a:rPr lang="de-DE" dirty="0">
                <a:latin typeface="Avenir Light" panose="020B0402020203020204" pitchFamily="34" charset="77"/>
              </a:rPr>
              <a:t> </a:t>
            </a:r>
            <a:r>
              <a:rPr lang="de-DE" dirty="0" err="1">
                <a:latin typeface="Avenir Light" panose="020B0402020203020204" pitchFamily="34" charset="77"/>
              </a:rPr>
              <a:t>fyrir</a:t>
            </a:r>
            <a:r>
              <a:rPr lang="de-DE" dirty="0">
                <a:latin typeface="Avenir Light" panose="020B0402020203020204" pitchFamily="34" charset="77"/>
              </a:rPr>
              <a:t> </a:t>
            </a:r>
            <a:r>
              <a:rPr lang="de-DE" dirty="0" err="1">
                <a:latin typeface="Avenir Light" panose="020B0402020203020204" pitchFamily="34" charset="77"/>
              </a:rPr>
              <a:t>íslensku</a:t>
            </a:r>
            <a:r>
              <a:rPr lang="de-DE" dirty="0">
                <a:latin typeface="Avenir Light" panose="020B0402020203020204" pitchFamily="34" charset="77"/>
              </a:rPr>
              <a:t>. </a:t>
            </a:r>
            <a:r>
              <a:rPr lang="de-DE" dirty="0" err="1">
                <a:latin typeface="Avenir Light" panose="020B0402020203020204" pitchFamily="34" charset="77"/>
              </a:rPr>
              <a:t>Verkáætlun</a:t>
            </a:r>
            <a:endParaRPr lang="de-DE" dirty="0">
              <a:latin typeface="Avenir Light" panose="020B0402020203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8A16F-C61B-064F-A4AB-34258375DA13}"/>
              </a:ext>
            </a:extLst>
          </p:cNvPr>
          <p:cNvSpPr txBox="1"/>
          <p:nvPr/>
        </p:nvSpPr>
        <p:spPr>
          <a:xfrm>
            <a:off x="1168743" y="1990658"/>
            <a:ext cx="10365259" cy="372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3200" dirty="0" err="1">
                <a:latin typeface="Avenir Light" panose="020B0402020203020204" pitchFamily="34" charset="77"/>
              </a:rPr>
              <a:t>Mennta</a:t>
            </a:r>
            <a:r>
              <a:rPr lang="de-DE" sz="3200" dirty="0">
                <a:latin typeface="Avenir Light" panose="020B0402020203020204" pitchFamily="34" charset="77"/>
              </a:rPr>
              <a:t>- </a:t>
            </a:r>
            <a:r>
              <a:rPr lang="de-DE" sz="3200" dirty="0" err="1">
                <a:latin typeface="Avenir Light" panose="020B0402020203020204" pitchFamily="34" charset="77"/>
              </a:rPr>
              <a:t>og</a:t>
            </a:r>
            <a:r>
              <a:rPr lang="de-DE" sz="3200" dirty="0">
                <a:latin typeface="Avenir Light" panose="020B0402020203020204" pitchFamily="34" charset="77"/>
              </a:rPr>
              <a:t> </a:t>
            </a:r>
            <a:r>
              <a:rPr lang="de-DE" sz="3200" dirty="0" err="1">
                <a:latin typeface="Avenir Light" panose="020B0402020203020204" pitchFamily="34" charset="77"/>
              </a:rPr>
              <a:t>menningarmálaráðuneytið</a:t>
            </a:r>
            <a:endParaRPr lang="de-DE" sz="3200" dirty="0">
              <a:latin typeface="Avenir Light" panose="020B0402020203020204" pitchFamily="34" charset="77"/>
            </a:endParaRP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endParaRPr lang="de-DE" sz="3200" dirty="0">
              <a:latin typeface="Avenir Light" panose="020B0402020203020204" pitchFamily="34" charset="77"/>
            </a:endParaRPr>
          </a:p>
          <a:p>
            <a:pPr algn="ctr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3200" dirty="0" err="1">
                <a:latin typeface="Avenir Light" panose="020B0402020203020204" pitchFamily="34" charset="77"/>
              </a:rPr>
              <a:t>Almannarómur</a:t>
            </a:r>
            <a:endParaRPr lang="de-DE" sz="3200" dirty="0">
              <a:latin typeface="Avenir Light" panose="020B0402020203020204" pitchFamily="34" charset="77"/>
            </a:endParaRP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endParaRPr lang="de-DE" sz="3200" dirty="0">
              <a:latin typeface="Avenir Light" panose="020B0402020203020204" pitchFamily="34" charset="77"/>
            </a:endParaRPr>
          </a:p>
          <a:p>
            <a:pPr algn="ctr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3200" dirty="0">
                <a:latin typeface="Avenir Light" panose="020B0402020203020204" pitchFamily="34" charset="77"/>
              </a:rPr>
              <a:t>SÍM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4D3DAC-B792-8645-BB78-0225AA45C742}"/>
              </a:ext>
            </a:extLst>
          </p:cNvPr>
          <p:cNvSpPr/>
          <p:nvPr/>
        </p:nvSpPr>
        <p:spPr>
          <a:xfrm>
            <a:off x="2697480" y="1990658"/>
            <a:ext cx="7349490" cy="87827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807EEA-2745-2D46-8FDE-93FE66A20934}"/>
              </a:ext>
            </a:extLst>
          </p:cNvPr>
          <p:cNvSpPr/>
          <p:nvPr/>
        </p:nvSpPr>
        <p:spPr>
          <a:xfrm>
            <a:off x="4494188" y="3486026"/>
            <a:ext cx="3756074" cy="87827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81CD0-80B0-A845-A903-38C1916A6B32}"/>
              </a:ext>
            </a:extLst>
          </p:cNvPr>
          <p:cNvSpPr/>
          <p:nvPr/>
        </p:nvSpPr>
        <p:spPr>
          <a:xfrm>
            <a:off x="4494189" y="4944269"/>
            <a:ext cx="3756075" cy="87827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1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5748F0-A17E-7942-B1E6-3B69F6FF313F}"/>
              </a:ext>
            </a:extLst>
          </p:cNvPr>
          <p:cNvSpPr/>
          <p:nvPr/>
        </p:nvSpPr>
        <p:spPr>
          <a:xfrm>
            <a:off x="220134" y="1439333"/>
            <a:ext cx="11700934" cy="518159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3BA29-0989-0F43-905D-0170C2F3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045"/>
            <a:ext cx="10515600" cy="1325563"/>
          </a:xfrm>
        </p:spPr>
        <p:txBody>
          <a:bodyPr/>
          <a:lstStyle/>
          <a:p>
            <a:r>
              <a:rPr lang="de-DE" dirty="0" err="1">
                <a:latin typeface="Avenir Light" panose="020B0402020203020204" pitchFamily="34" charset="77"/>
              </a:rPr>
              <a:t>Samstarf</a:t>
            </a:r>
            <a:r>
              <a:rPr lang="de-DE" dirty="0">
                <a:latin typeface="Avenir Light" panose="020B0402020203020204" pitchFamily="34" charset="77"/>
              </a:rPr>
              <a:t> um </a:t>
            </a:r>
            <a:r>
              <a:rPr lang="de-DE" dirty="0" err="1">
                <a:latin typeface="Avenir Light" panose="020B0402020203020204" pitchFamily="34" charset="77"/>
              </a:rPr>
              <a:t>íslenska</a:t>
            </a:r>
            <a:r>
              <a:rPr lang="de-DE" dirty="0">
                <a:latin typeface="Avenir Light" panose="020B0402020203020204" pitchFamily="34" charset="77"/>
              </a:rPr>
              <a:t> </a:t>
            </a:r>
            <a:r>
              <a:rPr lang="de-DE" dirty="0" err="1">
                <a:latin typeface="Avenir Light" panose="020B0402020203020204" pitchFamily="34" charset="77"/>
              </a:rPr>
              <a:t>máltækni</a:t>
            </a:r>
            <a:r>
              <a:rPr lang="de-DE" dirty="0">
                <a:latin typeface="Avenir Light" panose="020B0402020203020204" pitchFamily="34" charset="77"/>
              </a:rPr>
              <a:t> - SÍM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227AE4-7E87-9C49-A7F7-6EEAD2EEE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963" y="4111370"/>
            <a:ext cx="2383161" cy="5887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97D1C00-0F4B-9449-AD36-3DADA3063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19" y="5534004"/>
            <a:ext cx="2410670" cy="58878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6FDACACB-30E3-584B-B98D-4BA83312A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00" y="1793603"/>
            <a:ext cx="2302929" cy="1590940"/>
          </a:xfrm>
          <a:prstGeom prst="rect">
            <a:avLst/>
          </a:prstGeom>
        </p:spPr>
      </p:pic>
      <p:pic>
        <p:nvPicPr>
          <p:cNvPr id="41" name="Picture 40" descr="A close up of a clock&#10;&#10;Description automatically generated">
            <a:extLst>
              <a:ext uri="{FF2B5EF4-FFF2-40B4-BE49-F238E27FC236}">
                <a16:creationId xmlns:a16="http://schemas.microsoft.com/office/drawing/2014/main" id="{50CE6BFB-D526-7443-B3D3-84665D7C7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787" y="1601231"/>
            <a:ext cx="1829486" cy="182948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A74BC55-998D-5547-B3FF-7638BCD5F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128" y="5467650"/>
            <a:ext cx="3315766" cy="819457"/>
          </a:xfrm>
          <a:prstGeom prst="rect">
            <a:avLst/>
          </a:prstGeom>
        </p:spPr>
      </p:pic>
      <p:pic>
        <p:nvPicPr>
          <p:cNvPr id="45" name="Picture 4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71EC21-85BE-2C4F-861C-942A60BB6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980621"/>
            <a:ext cx="1973356" cy="906194"/>
          </a:xfrm>
          <a:prstGeom prst="rect">
            <a:avLst/>
          </a:prstGeom>
        </p:spPr>
      </p:pic>
      <p:pic>
        <p:nvPicPr>
          <p:cNvPr id="51" name="Picture 5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2D4175-C3ED-D84C-864E-6539C01ED7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3532" y="3316812"/>
            <a:ext cx="1831317" cy="182948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7DCADD0-692E-D149-BABB-2953898A69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8233" y="5353102"/>
            <a:ext cx="2081913" cy="95058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1815538-BB20-F34F-947C-F7A04CCAB3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1422" y="1508329"/>
            <a:ext cx="2502378" cy="17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2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25748F0-A17E-7942-B1E6-3B69F6FF313F}"/>
              </a:ext>
            </a:extLst>
          </p:cNvPr>
          <p:cNvSpPr/>
          <p:nvPr/>
        </p:nvSpPr>
        <p:spPr>
          <a:xfrm>
            <a:off x="220134" y="1439333"/>
            <a:ext cx="11700934" cy="518159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3BA29-0989-0F43-905D-0170C2F3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045"/>
            <a:ext cx="10515600" cy="1325563"/>
          </a:xfrm>
        </p:spPr>
        <p:txBody>
          <a:bodyPr/>
          <a:lstStyle/>
          <a:p>
            <a:r>
              <a:rPr lang="de-DE" dirty="0" err="1">
                <a:latin typeface="Avenir Light" panose="020B0402020203020204" pitchFamily="34" charset="77"/>
              </a:rPr>
              <a:t>Þróun</a:t>
            </a:r>
            <a:r>
              <a:rPr lang="de-DE" dirty="0">
                <a:latin typeface="Avenir Light" panose="020B0402020203020204" pitchFamily="34" charset="77"/>
              </a:rPr>
              <a:t> </a:t>
            </a:r>
            <a:r>
              <a:rPr lang="de-DE" dirty="0" err="1">
                <a:latin typeface="Avenir Light" panose="020B0402020203020204" pitchFamily="34" charset="77"/>
              </a:rPr>
              <a:t>innviða</a:t>
            </a:r>
            <a:r>
              <a:rPr lang="de-DE" dirty="0">
                <a:latin typeface="Avenir Light" panose="020B0402020203020204" pitchFamily="34" charset="77"/>
              </a:rPr>
              <a:t> </a:t>
            </a:r>
            <a:r>
              <a:rPr lang="de-DE" dirty="0" err="1">
                <a:latin typeface="Avenir Light" panose="020B0402020203020204" pitchFamily="34" charset="77"/>
              </a:rPr>
              <a:t>fyrir</a:t>
            </a:r>
            <a:r>
              <a:rPr lang="de-DE" dirty="0">
                <a:latin typeface="Avenir Light" panose="020B0402020203020204" pitchFamily="34" charset="77"/>
              </a:rPr>
              <a:t> </a:t>
            </a:r>
            <a:r>
              <a:rPr lang="de-DE" dirty="0" err="1">
                <a:latin typeface="Avenir Light" panose="020B0402020203020204" pitchFamily="34" charset="77"/>
              </a:rPr>
              <a:t>máltækni</a:t>
            </a:r>
            <a:endParaRPr lang="de-DE" dirty="0">
              <a:latin typeface="Avenir Light" panose="020B0402020203020204" pitchFamily="34" charset="77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6378FA4-9D56-F147-A077-31075EB7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79542"/>
            <a:ext cx="1072864" cy="1072864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17F301F-D615-D444-BE74-8C07448BF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69" y="3336817"/>
            <a:ext cx="1072863" cy="107286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B1712A2-28FE-344B-8B00-3460CAA541E6}"/>
              </a:ext>
            </a:extLst>
          </p:cNvPr>
          <p:cNvGrpSpPr/>
          <p:nvPr/>
        </p:nvGrpSpPr>
        <p:grpSpPr>
          <a:xfrm>
            <a:off x="2611061" y="1439333"/>
            <a:ext cx="5730557" cy="5181598"/>
            <a:chOff x="2611061" y="1439333"/>
            <a:chExt cx="5730557" cy="51815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3C7C9-7DAD-6C4B-A8D4-2A4C47449BA6}"/>
                </a:ext>
              </a:extLst>
            </p:cNvPr>
            <p:cNvSpPr/>
            <p:nvPr/>
          </p:nvSpPr>
          <p:spPr>
            <a:xfrm>
              <a:off x="3071945" y="1439333"/>
              <a:ext cx="3677772" cy="5181598"/>
            </a:xfrm>
            <a:prstGeom prst="rect">
              <a:avLst/>
            </a:prstGeom>
            <a:solidFill>
              <a:srgbClr val="D0CECE">
                <a:alpha val="694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14059E-FF2B-ED46-A7BA-A42148D699CF}"/>
                </a:ext>
              </a:extLst>
            </p:cNvPr>
            <p:cNvSpPr/>
            <p:nvPr/>
          </p:nvSpPr>
          <p:spPr>
            <a:xfrm>
              <a:off x="3486219" y="1832030"/>
              <a:ext cx="2857495" cy="4430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88A16F-C61B-064F-A4AB-34258375DA13}"/>
                </a:ext>
              </a:extLst>
            </p:cNvPr>
            <p:cNvSpPr txBox="1"/>
            <p:nvPr/>
          </p:nvSpPr>
          <p:spPr>
            <a:xfrm>
              <a:off x="3682533" y="1958251"/>
              <a:ext cx="4659085" cy="39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de-DE" sz="2400" b="1" dirty="0" err="1">
                  <a:latin typeface="Avenir Light" panose="020B0402020203020204" pitchFamily="34" charset="77"/>
                </a:rPr>
                <a:t>Málföng</a:t>
              </a:r>
              <a:endParaRPr lang="de-DE" sz="2400" b="1" dirty="0">
                <a:latin typeface="Avenir Light" panose="020B0402020203020204" pitchFamily="34" charset="77"/>
              </a:endParaRPr>
            </a:p>
            <a:p>
              <a:pPr>
                <a:lnSpc>
                  <a:spcPct val="150000"/>
                </a:lnSpc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de-DE" sz="2400" b="1" dirty="0" err="1">
                  <a:latin typeface="Avenir Light" panose="020B0402020203020204" pitchFamily="34" charset="77"/>
                </a:rPr>
                <a:t>Stoðtól</a:t>
              </a:r>
              <a:endParaRPr lang="de-DE" sz="2400" b="1" dirty="0">
                <a:latin typeface="Avenir Light" panose="020B0402020203020204" pitchFamily="34" charset="77"/>
              </a:endParaRPr>
            </a:p>
            <a:p>
              <a:pPr>
                <a:lnSpc>
                  <a:spcPct val="150000"/>
                </a:lnSpc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de-DE" sz="2400" b="1" dirty="0" err="1">
                  <a:latin typeface="Avenir Light" panose="020B0402020203020204" pitchFamily="34" charset="77"/>
                </a:rPr>
                <a:t>Innviðatól</a:t>
              </a:r>
              <a:endParaRPr lang="de-DE" sz="2400" b="1" dirty="0">
                <a:latin typeface="Avenir Light" panose="020B0402020203020204" pitchFamily="34" charset="77"/>
              </a:endParaRPr>
            </a:p>
            <a:p>
              <a:pPr>
                <a:lnSpc>
                  <a:spcPct val="150000"/>
                </a:lnSpc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de-DE" sz="2400" dirty="0">
                  <a:latin typeface="Avenir Light" panose="020B0402020203020204" pitchFamily="34" charset="77"/>
                </a:rPr>
                <a:t>    </a:t>
              </a:r>
              <a:r>
                <a:rPr lang="de-DE" sz="2400" dirty="0" err="1">
                  <a:latin typeface="Avenir Light" panose="020B0402020203020204" pitchFamily="34" charset="77"/>
                </a:rPr>
                <a:t>Talgreining</a:t>
              </a:r>
              <a:endParaRPr lang="de-DE" sz="2400" dirty="0">
                <a:latin typeface="Avenir Light" panose="020B0402020203020204" pitchFamily="34" charset="77"/>
              </a:endParaRPr>
            </a:p>
            <a:p>
              <a:pPr>
                <a:lnSpc>
                  <a:spcPct val="150000"/>
                </a:lnSpc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de-DE" sz="2400" dirty="0">
                  <a:latin typeface="Avenir Light" panose="020B0402020203020204" pitchFamily="34" charset="77"/>
                </a:rPr>
                <a:t>    </a:t>
              </a:r>
              <a:r>
                <a:rPr lang="de-DE" sz="2400" dirty="0" err="1">
                  <a:latin typeface="Avenir Light" panose="020B0402020203020204" pitchFamily="34" charset="77"/>
                </a:rPr>
                <a:t>Talgerving</a:t>
              </a:r>
              <a:endParaRPr lang="de-DE" sz="2400" dirty="0">
                <a:latin typeface="Avenir Light" panose="020B0402020203020204" pitchFamily="34" charset="77"/>
              </a:endParaRPr>
            </a:p>
            <a:p>
              <a:pPr>
                <a:lnSpc>
                  <a:spcPct val="150000"/>
                </a:lnSpc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de-DE" sz="2400" dirty="0">
                  <a:latin typeface="Avenir Light" panose="020B0402020203020204" pitchFamily="34" charset="77"/>
                </a:rPr>
                <a:t>    </a:t>
              </a:r>
              <a:r>
                <a:rPr lang="de-DE" sz="2400" dirty="0" err="1">
                  <a:latin typeface="Avenir Light" panose="020B0402020203020204" pitchFamily="34" charset="77"/>
                </a:rPr>
                <a:t>Vélþýðingar</a:t>
              </a:r>
              <a:endParaRPr lang="de-DE" sz="2400" dirty="0">
                <a:latin typeface="Avenir Light" panose="020B0402020203020204" pitchFamily="34" charset="77"/>
              </a:endParaRPr>
            </a:p>
            <a:p>
              <a:pPr>
                <a:lnSpc>
                  <a:spcPct val="150000"/>
                </a:lnSpc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de-DE" sz="2400" dirty="0">
                  <a:latin typeface="Avenir Light" panose="020B0402020203020204" pitchFamily="34" charset="77"/>
                </a:rPr>
                <a:t>    </a:t>
              </a:r>
              <a:r>
                <a:rPr lang="de-DE" sz="2400" dirty="0" err="1">
                  <a:latin typeface="Avenir Light" panose="020B0402020203020204" pitchFamily="34" charset="77"/>
                </a:rPr>
                <a:t>Málrýni</a:t>
              </a:r>
              <a:endParaRPr lang="de-DE" sz="2400" dirty="0">
                <a:latin typeface="Avenir Light" panose="020B0402020203020204" pitchFamily="34" charset="77"/>
              </a:endParaRPr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69586357-B640-E442-BA26-418BE179414C}"/>
                </a:ext>
              </a:extLst>
            </p:cNvPr>
            <p:cNvSpPr/>
            <p:nvPr/>
          </p:nvSpPr>
          <p:spPr>
            <a:xfrm>
              <a:off x="2611061" y="3695841"/>
              <a:ext cx="708534" cy="27737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5CCBCBA-5818-DB4D-9F82-80FBF4C5585E}"/>
              </a:ext>
            </a:extLst>
          </p:cNvPr>
          <p:cNvSpPr/>
          <p:nvPr/>
        </p:nvSpPr>
        <p:spPr>
          <a:xfrm>
            <a:off x="6548710" y="3695841"/>
            <a:ext cx="708534" cy="2773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ECC110-2805-2C48-8766-724A6B6F1C0A}"/>
              </a:ext>
            </a:extLst>
          </p:cNvPr>
          <p:cNvGrpSpPr/>
          <p:nvPr/>
        </p:nvGrpSpPr>
        <p:grpSpPr>
          <a:xfrm>
            <a:off x="1020364" y="4780257"/>
            <a:ext cx="782162" cy="1144689"/>
            <a:chOff x="1020364" y="4780257"/>
            <a:chExt cx="782162" cy="1144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44FA60-35C1-2149-BBD5-ED12988A3B90}"/>
                </a:ext>
              </a:extLst>
            </p:cNvPr>
            <p:cNvSpPr/>
            <p:nvPr/>
          </p:nvSpPr>
          <p:spPr>
            <a:xfrm>
              <a:off x="1020364" y="4780257"/>
              <a:ext cx="722998" cy="114468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FBD8DD-7D74-5E47-B753-BDC817CEA16D}"/>
                </a:ext>
              </a:extLst>
            </p:cNvPr>
            <p:cNvSpPr txBox="1"/>
            <p:nvPr/>
          </p:nvSpPr>
          <p:spPr>
            <a:xfrm>
              <a:off x="1068034" y="4794092"/>
              <a:ext cx="7344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10010</a:t>
              </a:r>
            </a:p>
            <a:p>
              <a:r>
                <a:rPr lang="de-DE" sz="1600" dirty="0"/>
                <a:t>01101</a:t>
              </a:r>
            </a:p>
            <a:p>
              <a:r>
                <a:rPr lang="de-DE" sz="1600" dirty="0"/>
                <a:t>11001</a:t>
              </a:r>
            </a:p>
            <a:p>
              <a:r>
                <a:rPr lang="de-DE" sz="1600" dirty="0"/>
                <a:t>10110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856614-6292-0E4B-9A10-340C461ACF05}"/>
              </a:ext>
            </a:extLst>
          </p:cNvPr>
          <p:cNvGrpSpPr/>
          <p:nvPr/>
        </p:nvGrpSpPr>
        <p:grpSpPr>
          <a:xfrm>
            <a:off x="7716482" y="1879542"/>
            <a:ext cx="1136566" cy="748145"/>
            <a:chOff x="8254340" y="2291938"/>
            <a:chExt cx="1254330" cy="855023"/>
          </a:xfrm>
        </p:grpSpPr>
        <p:pic>
          <p:nvPicPr>
            <p:cNvPr id="29" name="Picture 28" descr="A close up of a logo&#10;&#10;Description automatically generated">
              <a:extLst>
                <a:ext uri="{FF2B5EF4-FFF2-40B4-BE49-F238E27FC236}">
                  <a16:creationId xmlns:a16="http://schemas.microsoft.com/office/drawing/2014/main" id="{B77B2EB2-323A-0A4B-A4BD-A7DECD584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4340" y="2398486"/>
              <a:ext cx="748475" cy="748475"/>
            </a:xfrm>
            <a:prstGeom prst="rect">
              <a:avLst/>
            </a:prstGeom>
          </p:spPr>
        </p:pic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CC9D64DE-5F3A-D849-83A8-C1CB840E9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53647" y="2291938"/>
              <a:ext cx="855023" cy="85502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188E0-B2C2-0742-8A3E-C9039525EC9B}"/>
              </a:ext>
            </a:extLst>
          </p:cNvPr>
          <p:cNvGrpSpPr/>
          <p:nvPr/>
        </p:nvGrpSpPr>
        <p:grpSpPr>
          <a:xfrm>
            <a:off x="7320471" y="4369458"/>
            <a:ext cx="744679" cy="772228"/>
            <a:chOff x="7320471" y="4369458"/>
            <a:chExt cx="744679" cy="77222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DEECD1F-1993-0446-BB05-08380F0FB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716482" y="4369458"/>
              <a:ext cx="348668" cy="57034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DD32D910-04D0-CB4B-9DC8-6CE84702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20471" y="4571341"/>
              <a:ext cx="570345" cy="570345"/>
            </a:xfrm>
            <a:prstGeom prst="rect">
              <a:avLst/>
            </a:prstGeom>
          </p:spPr>
        </p:pic>
      </p:grp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16B188F5-6343-DF4C-9E51-1D80BDF1C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0439" y="3033930"/>
            <a:ext cx="774748" cy="774748"/>
          </a:xfrm>
          <a:prstGeom prst="rect">
            <a:avLst/>
          </a:prstGeom>
        </p:spPr>
      </p:pic>
      <p:pic>
        <p:nvPicPr>
          <p:cNvPr id="35" name="Picture 34" descr="A black sign with white text&#10;&#10;Description automatically generated">
            <a:extLst>
              <a:ext uri="{FF2B5EF4-FFF2-40B4-BE49-F238E27FC236}">
                <a16:creationId xmlns:a16="http://schemas.microsoft.com/office/drawing/2014/main" id="{5282BD8F-95AF-FC4D-ABAF-00D67DD07B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0488" y="2058659"/>
            <a:ext cx="819727" cy="819727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F7F97707-A68C-4044-8DA2-089C2D335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3922" y="5167313"/>
            <a:ext cx="855353" cy="855353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458A5E63-6354-4F42-A844-5AFD7B491A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1039" y="3779315"/>
            <a:ext cx="613278" cy="61327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C1FB60-5519-B84B-8238-F120C11DE97D}"/>
              </a:ext>
            </a:extLst>
          </p:cNvPr>
          <p:cNvGrpSpPr/>
          <p:nvPr/>
        </p:nvGrpSpPr>
        <p:grpSpPr>
          <a:xfrm>
            <a:off x="10487111" y="3544194"/>
            <a:ext cx="815508" cy="741171"/>
            <a:chOff x="10240419" y="3453115"/>
            <a:chExt cx="815508" cy="7411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380F8A-C08F-D442-9D2C-126F04468F4C}"/>
                </a:ext>
              </a:extLst>
            </p:cNvPr>
            <p:cNvSpPr/>
            <p:nvPr/>
          </p:nvSpPr>
          <p:spPr>
            <a:xfrm>
              <a:off x="10586989" y="3610283"/>
              <a:ext cx="4689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400" dirty="0" err="1"/>
                <a:t>ض</a:t>
              </a:r>
              <a:endParaRPr lang="de-DE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B22AC9-E558-C549-B18C-3D6A9884D489}"/>
                </a:ext>
              </a:extLst>
            </p:cNvPr>
            <p:cNvSpPr txBox="1"/>
            <p:nvPr/>
          </p:nvSpPr>
          <p:spPr>
            <a:xfrm>
              <a:off x="10240419" y="3453115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/>
                <a:t>ð</a:t>
              </a:r>
              <a:endParaRPr lang="de-DE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047D68-47E7-704E-88E0-BBED51607DB8}"/>
                </a:ext>
              </a:extLst>
            </p:cNvPr>
            <p:cNvSpPr/>
            <p:nvPr/>
          </p:nvSpPr>
          <p:spPr>
            <a:xfrm>
              <a:off x="10240419" y="3453115"/>
              <a:ext cx="346570" cy="52896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FC81D7-A687-AB4A-9453-FB620F48D1C1}"/>
                </a:ext>
              </a:extLst>
            </p:cNvPr>
            <p:cNvSpPr/>
            <p:nvPr/>
          </p:nvSpPr>
          <p:spPr>
            <a:xfrm>
              <a:off x="10586989" y="3581008"/>
              <a:ext cx="468938" cy="61327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3B7C144-6803-7849-A0DD-D397EAFCC8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6376" y="4804847"/>
            <a:ext cx="737590" cy="7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BA29-0989-0F43-905D-0170C2F3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63"/>
            <a:ext cx="10515600" cy="1325563"/>
          </a:xfrm>
        </p:spPr>
        <p:txBody>
          <a:bodyPr/>
          <a:lstStyle/>
          <a:p>
            <a:r>
              <a:rPr lang="de-DE" dirty="0" err="1">
                <a:latin typeface="Avenir Light" panose="020B0402020203020204" pitchFamily="34" charset="77"/>
              </a:rPr>
              <a:t>Talgreining</a:t>
            </a:r>
            <a:r>
              <a:rPr lang="de-DE" dirty="0">
                <a:latin typeface="Avenir Light" panose="020B0402020203020204" pitchFamily="34" charset="77"/>
              </a:rPr>
              <a:t> - </a:t>
            </a:r>
            <a:r>
              <a:rPr lang="de-DE" dirty="0" err="1">
                <a:latin typeface="Avenir Light" panose="020B0402020203020204" pitchFamily="34" charset="77"/>
              </a:rPr>
              <a:t>markmið</a:t>
            </a:r>
            <a:endParaRPr lang="de-DE" dirty="0">
              <a:latin typeface="Avenir Light" panose="020B0402020203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8A16F-C61B-064F-A4AB-34258375DA13}"/>
              </a:ext>
            </a:extLst>
          </p:cNvPr>
          <p:cNvSpPr txBox="1"/>
          <p:nvPr/>
        </p:nvSpPr>
        <p:spPr>
          <a:xfrm>
            <a:off x="1168743" y="1990658"/>
            <a:ext cx="10365259" cy="326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800" dirty="0" err="1">
                <a:latin typeface="Avenir Light" panose="020B0402020203020204" pitchFamily="34" charset="77"/>
              </a:rPr>
              <a:t>Þeir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sem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hanna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og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þróa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raddviðmót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fyrir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tæki</a:t>
            </a:r>
            <a:r>
              <a:rPr lang="de-DE" sz="2800" dirty="0">
                <a:latin typeface="Avenir Light" panose="020B0402020203020204" pitchFamily="34" charset="77"/>
              </a:rPr>
              <a:t>, </a:t>
            </a:r>
            <a:r>
              <a:rPr lang="de-DE" sz="2800" dirty="0" err="1">
                <a:latin typeface="Avenir Light" panose="020B0402020203020204" pitchFamily="34" charset="77"/>
              </a:rPr>
              <a:t>vefi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og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upplýsingaveitur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eða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stunda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upplýsingavinnslu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í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talmáli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eiga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auðveldlega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geta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bætt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íslensku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við</a:t>
            </a:r>
            <a:r>
              <a:rPr lang="de-DE" sz="2800" dirty="0">
                <a:latin typeface="Avenir Light" panose="020B0402020203020204" pitchFamily="34" charset="77"/>
              </a:rPr>
              <a:t>. </a:t>
            </a:r>
            <a:r>
              <a:rPr lang="de-DE" sz="2800" dirty="0" err="1">
                <a:latin typeface="Avenir Light" panose="020B0402020203020204" pitchFamily="34" charset="77"/>
              </a:rPr>
              <a:t>Sett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verður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upp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opið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umhverfi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fyrir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smíði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talgreina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og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forskriftir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algengum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notkunarmöguleikum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verða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gerðar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aðgengilegar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og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opnar</a:t>
            </a:r>
            <a:r>
              <a:rPr lang="de-DE" sz="2800" dirty="0">
                <a:latin typeface="Avenir Light" panose="020B0402020203020204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9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BA29-0989-0F43-905D-0170C2F3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63"/>
            <a:ext cx="10515600" cy="1325563"/>
          </a:xfrm>
        </p:spPr>
        <p:txBody>
          <a:bodyPr/>
          <a:lstStyle/>
          <a:p>
            <a:r>
              <a:rPr lang="de-DE" dirty="0" err="1">
                <a:latin typeface="Avenir Light" panose="020B0402020203020204" pitchFamily="34" charset="77"/>
              </a:rPr>
              <a:t>Talgreining</a:t>
            </a:r>
            <a:r>
              <a:rPr lang="de-DE" dirty="0">
                <a:latin typeface="Avenir Light" panose="020B0402020203020204" pitchFamily="34" charset="77"/>
              </a:rPr>
              <a:t> - </a:t>
            </a:r>
            <a:r>
              <a:rPr lang="de-DE" dirty="0" err="1">
                <a:latin typeface="Avenir Light" panose="020B0402020203020204" pitchFamily="34" charset="77"/>
              </a:rPr>
              <a:t>staðan</a:t>
            </a:r>
            <a:endParaRPr lang="de-DE" dirty="0">
              <a:latin typeface="Avenir Light" panose="020B0402020203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8A16F-C61B-064F-A4AB-34258375DA13}"/>
              </a:ext>
            </a:extLst>
          </p:cNvPr>
          <p:cNvSpPr txBox="1"/>
          <p:nvPr/>
        </p:nvSpPr>
        <p:spPr>
          <a:xfrm>
            <a:off x="897925" y="1990658"/>
            <a:ext cx="10636078" cy="262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800" dirty="0" err="1">
                <a:latin typeface="Avenir Light" panose="020B0402020203020204" pitchFamily="34" charset="77"/>
              </a:rPr>
              <a:t>Háskólinn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í</a:t>
            </a:r>
            <a:r>
              <a:rPr lang="de-DE" sz="2800" dirty="0">
                <a:latin typeface="Avenir Light" panose="020B0402020203020204" pitchFamily="34" charset="77"/>
              </a:rPr>
              <a:t> Reykjavík </a:t>
            </a:r>
            <a:r>
              <a:rPr lang="de-DE" sz="2800" dirty="0" err="1">
                <a:latin typeface="Avenir Light" panose="020B0402020203020204" pitchFamily="34" charset="77"/>
              </a:rPr>
              <a:t>hefur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unnið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þróun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talgreina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undanfarin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ár</a:t>
            </a:r>
            <a:r>
              <a:rPr lang="de-DE" sz="2800" dirty="0">
                <a:latin typeface="Avenir Light" panose="020B0402020203020204" pitchFamily="34" charset="77"/>
              </a:rPr>
              <a:t>.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venir Light" panose="020B0402020203020204" pitchFamily="34" charset="77"/>
              </a:rPr>
              <a:t>Opinn</a:t>
            </a:r>
            <a:r>
              <a:rPr lang="de-DE" sz="2800" dirty="0">
                <a:latin typeface="Avenir Light" panose="020B0402020203020204" pitchFamily="34" charset="77"/>
              </a:rPr>
              <a:t>, </a:t>
            </a:r>
            <a:r>
              <a:rPr lang="de-DE" sz="2800" dirty="0" err="1">
                <a:latin typeface="Avenir Light" panose="020B0402020203020204" pitchFamily="34" charset="77"/>
              </a:rPr>
              <a:t>almennur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talgreinir</a:t>
            </a:r>
            <a:r>
              <a:rPr lang="de-DE" sz="2800" dirty="0">
                <a:latin typeface="Avenir Light" panose="020B0402020203020204" pitchFamily="34" charset="77"/>
              </a:rPr>
              <a:t>: </a:t>
            </a:r>
            <a:r>
              <a:rPr lang="de-DE" sz="2800" dirty="0" err="1">
                <a:latin typeface="Avenir Light" panose="020B0402020203020204" pitchFamily="34" charset="77"/>
              </a:rPr>
              <a:t>tal.ru.is</a:t>
            </a:r>
            <a:endParaRPr lang="de-DE" sz="2800" dirty="0">
              <a:latin typeface="Avenir Light" panose="020B0402020203020204" pitchFamily="34" charset="77"/>
            </a:endParaRP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venir Light" panose="020B0402020203020204" pitchFamily="34" charset="77"/>
              </a:rPr>
              <a:t>Talgreinir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fyrir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Alþingi</a:t>
            </a:r>
            <a:endParaRPr lang="de-DE" sz="2800" dirty="0">
              <a:latin typeface="Avenir Light" panose="020B0402020203020204" pitchFamily="34" charset="77"/>
            </a:endParaRP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venir Light" panose="020B0402020203020204" pitchFamily="34" charset="77"/>
              </a:rPr>
              <a:t>Sérhæfð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verkefni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sprotafyrirtækisins</a:t>
            </a:r>
            <a:r>
              <a:rPr lang="de-DE" sz="2800" dirty="0">
                <a:latin typeface="Avenir Light" panose="020B0402020203020204" pitchFamily="34" charset="77"/>
              </a:rPr>
              <a:t> Tiro</a:t>
            </a:r>
          </a:p>
        </p:txBody>
      </p:sp>
    </p:spTree>
    <p:extLst>
      <p:ext uri="{BB962C8B-B14F-4D97-AF65-F5344CB8AC3E}">
        <p14:creationId xmlns:p14="http://schemas.microsoft.com/office/powerpoint/2010/main" val="9650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BA29-0989-0F43-905D-0170C2F3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63"/>
            <a:ext cx="10515600" cy="1325563"/>
          </a:xfrm>
        </p:spPr>
        <p:txBody>
          <a:bodyPr/>
          <a:lstStyle/>
          <a:p>
            <a:r>
              <a:rPr lang="de-DE" dirty="0" err="1">
                <a:latin typeface="Avenir Light" panose="020B0402020203020204" pitchFamily="34" charset="77"/>
              </a:rPr>
              <a:t>Talgreining</a:t>
            </a:r>
            <a:r>
              <a:rPr lang="de-DE" dirty="0">
                <a:latin typeface="Avenir Light" panose="020B0402020203020204" pitchFamily="34" charset="77"/>
              </a:rPr>
              <a:t> – </a:t>
            </a:r>
            <a:r>
              <a:rPr lang="de-DE" dirty="0" err="1">
                <a:latin typeface="Avenir Light" panose="020B0402020203020204" pitchFamily="34" charset="77"/>
              </a:rPr>
              <a:t>fyrsta</a:t>
            </a:r>
            <a:r>
              <a:rPr lang="de-DE" dirty="0">
                <a:latin typeface="Avenir Light" panose="020B0402020203020204" pitchFamily="34" charset="77"/>
              </a:rPr>
              <a:t> </a:t>
            </a:r>
            <a:r>
              <a:rPr lang="de-DE" dirty="0" err="1">
                <a:latin typeface="Avenir Light" panose="020B0402020203020204" pitchFamily="34" charset="77"/>
              </a:rPr>
              <a:t>ár</a:t>
            </a:r>
            <a:r>
              <a:rPr lang="de-DE" dirty="0">
                <a:latin typeface="Avenir Light" panose="020B0402020203020204" pitchFamily="34" charset="77"/>
              </a:rPr>
              <a:t> </a:t>
            </a:r>
            <a:r>
              <a:rPr lang="de-DE" dirty="0" err="1">
                <a:latin typeface="Avenir Light" panose="020B0402020203020204" pitchFamily="34" charset="77"/>
              </a:rPr>
              <a:t>áætlunar</a:t>
            </a:r>
            <a:endParaRPr lang="de-DE" dirty="0">
              <a:latin typeface="Avenir Light" panose="020B0402020203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8A16F-C61B-064F-A4AB-34258375DA13}"/>
              </a:ext>
            </a:extLst>
          </p:cNvPr>
          <p:cNvSpPr txBox="1"/>
          <p:nvPr/>
        </p:nvSpPr>
        <p:spPr>
          <a:xfrm>
            <a:off x="914401" y="1718809"/>
            <a:ext cx="10636078" cy="456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800" dirty="0" err="1">
                <a:latin typeface="Avenir Light" panose="020B0402020203020204" pitchFamily="34" charset="77"/>
              </a:rPr>
              <a:t>Söfnun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gagna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í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forgangi</a:t>
            </a:r>
            <a:endParaRPr lang="de-DE" sz="2800" dirty="0">
              <a:latin typeface="Avenir Light" panose="020B0402020203020204" pitchFamily="34" charset="77"/>
            </a:endParaRP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venir Light" panose="020B0402020203020204" pitchFamily="34" charset="77"/>
              </a:rPr>
              <a:t>samromur.is</a:t>
            </a:r>
            <a:endParaRPr lang="de-DE" sz="2800" dirty="0">
              <a:latin typeface="Avenir Light" panose="020B0402020203020204" pitchFamily="34" charset="77"/>
            </a:endParaRP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venir Light" panose="020B0402020203020204" pitchFamily="34" charset="77"/>
              </a:rPr>
              <a:t>Sjónvarps</a:t>
            </a:r>
            <a:r>
              <a:rPr lang="de-DE" sz="2800" dirty="0">
                <a:latin typeface="Avenir Light" panose="020B0402020203020204" pitchFamily="34" charset="77"/>
              </a:rPr>
              <a:t>- </a:t>
            </a:r>
            <a:r>
              <a:rPr lang="de-DE" sz="2800" dirty="0" err="1">
                <a:latin typeface="Avenir Light" panose="020B0402020203020204" pitchFamily="34" charset="77"/>
              </a:rPr>
              <a:t>og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útvarpsþættir</a:t>
            </a:r>
            <a:endParaRPr lang="de-DE" sz="2800" dirty="0">
              <a:latin typeface="Avenir Light" panose="020B0402020203020204" pitchFamily="34" charset="77"/>
            </a:endParaRP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venir Light" panose="020B0402020203020204" pitchFamily="34" charset="77"/>
              </a:rPr>
              <a:t>Fyrirlestrar</a:t>
            </a:r>
            <a:endParaRPr lang="de-DE" sz="2800" dirty="0">
              <a:latin typeface="Avenir Light" panose="020B0402020203020204" pitchFamily="34" charset="77"/>
            </a:endParaRP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venir Light" panose="020B0402020203020204" pitchFamily="34" charset="77"/>
              </a:rPr>
              <a:t>Samtöl</a:t>
            </a:r>
            <a:endParaRPr lang="de-DE" sz="2800" dirty="0">
              <a:latin typeface="Avenir Light" panose="020B0402020203020204" pitchFamily="34" charset="77"/>
            </a:endParaRP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800" dirty="0" err="1">
                <a:latin typeface="Avenir Light" panose="020B0402020203020204" pitchFamily="34" charset="77"/>
              </a:rPr>
              <a:t>Barna</a:t>
            </a:r>
            <a:r>
              <a:rPr lang="de-DE" sz="2800" dirty="0">
                <a:latin typeface="Avenir Light" panose="020B0402020203020204" pitchFamily="34" charset="77"/>
              </a:rPr>
              <a:t>- </a:t>
            </a:r>
            <a:r>
              <a:rPr lang="de-DE" sz="2800" dirty="0" err="1">
                <a:latin typeface="Avenir Light" panose="020B0402020203020204" pitchFamily="34" charset="77"/>
              </a:rPr>
              <a:t>og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unglingaraddir</a:t>
            </a:r>
            <a:endParaRPr lang="de-DE" sz="2800" dirty="0">
              <a:latin typeface="Avenir Light" panose="020B0402020203020204" pitchFamily="34" charset="77"/>
            </a:endParaRP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800" dirty="0" err="1">
                <a:latin typeface="Avenir Light" panose="020B0402020203020204" pitchFamily="34" charset="77"/>
              </a:rPr>
              <a:t>Rannsóknarverkefni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sem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stuðla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bættum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gæðum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talgreina</a:t>
            </a:r>
            <a:endParaRPr lang="de-DE" sz="28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30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BA29-0989-0F43-905D-0170C2F3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63"/>
            <a:ext cx="10515600" cy="1325563"/>
          </a:xfrm>
        </p:spPr>
        <p:txBody>
          <a:bodyPr/>
          <a:lstStyle/>
          <a:p>
            <a:r>
              <a:rPr lang="de-DE" dirty="0" err="1">
                <a:latin typeface="Avenir Light" panose="020B0402020203020204" pitchFamily="34" charset="77"/>
              </a:rPr>
              <a:t>Talgerving</a:t>
            </a:r>
            <a:r>
              <a:rPr lang="de-DE" dirty="0">
                <a:latin typeface="Avenir Light" panose="020B0402020203020204" pitchFamily="34" charset="77"/>
              </a:rPr>
              <a:t> - </a:t>
            </a:r>
            <a:r>
              <a:rPr lang="de-DE" dirty="0" err="1">
                <a:latin typeface="Avenir Light" panose="020B0402020203020204" pitchFamily="34" charset="77"/>
              </a:rPr>
              <a:t>markmið</a:t>
            </a:r>
            <a:endParaRPr lang="de-DE" dirty="0">
              <a:latin typeface="Avenir Light" panose="020B0402020203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8A16F-C61B-064F-A4AB-34258375DA13}"/>
              </a:ext>
            </a:extLst>
          </p:cNvPr>
          <p:cNvSpPr txBox="1"/>
          <p:nvPr/>
        </p:nvSpPr>
        <p:spPr>
          <a:xfrm>
            <a:off x="914401" y="1718809"/>
            <a:ext cx="10636078" cy="391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800" dirty="0" err="1">
                <a:latin typeface="Avenir Light" panose="020B0402020203020204" pitchFamily="34" charset="77"/>
              </a:rPr>
              <a:t>Talgervlar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fyrir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íslensku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verða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þróaðir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þannig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hægt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verður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framleiða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margar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mismunandi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raddir</a:t>
            </a:r>
            <a:r>
              <a:rPr lang="de-DE" sz="2800" dirty="0">
                <a:latin typeface="Avenir Light" panose="020B0402020203020204" pitchFamily="34" charset="77"/>
              </a:rPr>
              <a:t>. </a:t>
            </a:r>
            <a:r>
              <a:rPr lang="de-DE" sz="2800" dirty="0" err="1">
                <a:latin typeface="Avenir Light" panose="020B0402020203020204" pitchFamily="34" charset="77"/>
              </a:rPr>
              <a:t>Sett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verður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upp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umhverfi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og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málföng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gefin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út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þannig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hægt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verði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smíða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gerviraddir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á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sem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auðveldastan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hátt</a:t>
            </a:r>
            <a:r>
              <a:rPr lang="de-DE" sz="2800" dirty="0">
                <a:latin typeface="Avenir Light" panose="020B0402020203020204" pitchFamily="34" charset="77"/>
              </a:rPr>
              <a:t>. </a:t>
            </a:r>
            <a:r>
              <a:rPr lang="de-DE" sz="2800" dirty="0" err="1">
                <a:latin typeface="Avenir Light" panose="020B0402020203020204" pitchFamily="34" charset="77"/>
              </a:rPr>
              <a:t>Þannig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geta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þeir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sem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vilja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bæta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sjálfvirkum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upplestri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eða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talsvörun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við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sín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kerfi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samþætt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talgervingu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við</a:t>
            </a:r>
            <a:r>
              <a:rPr lang="de-DE" sz="2800" dirty="0">
                <a:latin typeface="Avenir Light" panose="020B0402020203020204" pitchFamily="34" charset="77"/>
              </a:rPr>
              <a:t> sinn </a:t>
            </a:r>
            <a:r>
              <a:rPr lang="de-DE" sz="2800" dirty="0" err="1">
                <a:latin typeface="Avenir Light" panose="020B0402020203020204" pitchFamily="34" charset="77"/>
              </a:rPr>
              <a:t>hugbúnað</a:t>
            </a:r>
            <a:r>
              <a:rPr lang="de-DE" sz="2800" dirty="0">
                <a:latin typeface="Avenir Light" panose="020B0402020203020204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2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BA29-0989-0F43-905D-0170C2F3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63"/>
            <a:ext cx="10515600" cy="1325563"/>
          </a:xfrm>
        </p:spPr>
        <p:txBody>
          <a:bodyPr/>
          <a:lstStyle/>
          <a:p>
            <a:r>
              <a:rPr lang="de-DE" dirty="0" err="1">
                <a:latin typeface="Avenir Light" panose="020B0402020203020204" pitchFamily="34" charset="77"/>
              </a:rPr>
              <a:t>Talgerving</a:t>
            </a:r>
            <a:r>
              <a:rPr lang="de-DE" dirty="0">
                <a:latin typeface="Avenir Light" panose="020B0402020203020204" pitchFamily="34" charset="77"/>
              </a:rPr>
              <a:t> - </a:t>
            </a:r>
            <a:r>
              <a:rPr lang="de-DE" dirty="0" err="1">
                <a:latin typeface="Avenir Light" panose="020B0402020203020204" pitchFamily="34" charset="77"/>
              </a:rPr>
              <a:t>staðan</a:t>
            </a:r>
            <a:endParaRPr lang="de-DE" dirty="0">
              <a:latin typeface="Avenir Light" panose="020B0402020203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8A16F-C61B-064F-A4AB-34258375DA13}"/>
              </a:ext>
            </a:extLst>
          </p:cNvPr>
          <p:cNvSpPr txBox="1"/>
          <p:nvPr/>
        </p:nvSpPr>
        <p:spPr>
          <a:xfrm>
            <a:off x="838200" y="2394312"/>
            <a:ext cx="10636078" cy="262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800" dirty="0" err="1">
                <a:latin typeface="Avenir Light" panose="020B0402020203020204" pitchFamily="34" charset="77"/>
              </a:rPr>
              <a:t>Íslenskur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talgervill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aðgengilegur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hjá</a:t>
            </a:r>
            <a:r>
              <a:rPr lang="de-DE" sz="2800" dirty="0">
                <a:latin typeface="Avenir Light" panose="020B0402020203020204" pitchFamily="34" charset="77"/>
              </a:rPr>
              <a:t> Amazon, ein </a:t>
            </a:r>
            <a:r>
              <a:rPr lang="de-DE" sz="2800" dirty="0" err="1">
                <a:latin typeface="Avenir Light" panose="020B0402020203020204" pitchFamily="34" charset="77"/>
              </a:rPr>
              <a:t>karl</a:t>
            </a:r>
            <a:r>
              <a:rPr lang="de-DE" sz="2800" dirty="0">
                <a:latin typeface="Avenir Light" panose="020B0402020203020204" pitchFamily="34" charset="77"/>
              </a:rPr>
              <a:t>- </a:t>
            </a:r>
            <a:r>
              <a:rPr lang="de-DE" sz="2800" dirty="0" err="1">
                <a:latin typeface="Avenir Light" panose="020B0402020203020204" pitchFamily="34" charset="77"/>
              </a:rPr>
              <a:t>og</a:t>
            </a:r>
            <a:r>
              <a:rPr lang="de-DE" sz="2800" dirty="0">
                <a:latin typeface="Avenir Light" panose="020B0402020203020204" pitchFamily="34" charset="77"/>
              </a:rPr>
              <a:t> ein </a:t>
            </a:r>
            <a:r>
              <a:rPr lang="de-DE" sz="2800" dirty="0" err="1">
                <a:latin typeface="Avenir Light" panose="020B0402020203020204" pitchFamily="34" charset="77"/>
              </a:rPr>
              <a:t>kvenrödd</a:t>
            </a:r>
            <a:r>
              <a:rPr lang="de-DE" sz="2800" dirty="0">
                <a:latin typeface="Avenir Light" panose="020B0402020203020204" pitchFamily="34" charset="77"/>
              </a:rPr>
              <a:t>.</a:t>
            </a: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2800" dirty="0" err="1">
                <a:latin typeface="Avenir Light" panose="020B0402020203020204" pitchFamily="34" charset="77"/>
              </a:rPr>
              <a:t>Fyrstu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tilraunir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við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talgervilssmíði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hafa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verið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gerðar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í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Háskólanum</a:t>
            </a:r>
            <a:r>
              <a:rPr lang="de-DE" sz="2800" dirty="0">
                <a:latin typeface="Avenir Light" panose="020B0402020203020204" pitchFamily="34" charset="77"/>
              </a:rPr>
              <a:t> </a:t>
            </a:r>
            <a:r>
              <a:rPr lang="de-DE" sz="2800" dirty="0" err="1">
                <a:latin typeface="Avenir Light" panose="020B0402020203020204" pitchFamily="34" charset="77"/>
              </a:rPr>
              <a:t>í</a:t>
            </a:r>
            <a:r>
              <a:rPr lang="de-DE" sz="2800" dirty="0">
                <a:latin typeface="Avenir Light" panose="020B0402020203020204" pitchFamily="34" charset="77"/>
              </a:rPr>
              <a:t> Reykjavík.</a:t>
            </a:r>
          </a:p>
        </p:txBody>
      </p:sp>
    </p:spTree>
    <p:extLst>
      <p:ext uri="{BB962C8B-B14F-4D97-AF65-F5344CB8AC3E}">
        <p14:creationId xmlns:p14="http://schemas.microsoft.com/office/powerpoint/2010/main" val="370403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366</Words>
  <Application>Microsoft Macintosh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Book</vt:lpstr>
      <vt:lpstr>Avenir Light</vt:lpstr>
      <vt:lpstr>Calibri</vt:lpstr>
      <vt:lpstr>Calibri Light</vt:lpstr>
      <vt:lpstr>Office Theme</vt:lpstr>
      <vt:lpstr>PowerPoint Presentation</vt:lpstr>
      <vt:lpstr>Máltækni fyrir íslensku. Verkáætlun</vt:lpstr>
      <vt:lpstr>Samstarf um íslenska máltækni - SÍM</vt:lpstr>
      <vt:lpstr>Þróun innviða fyrir máltækni</vt:lpstr>
      <vt:lpstr>Talgreining - markmið</vt:lpstr>
      <vt:lpstr>Talgreining - staðan</vt:lpstr>
      <vt:lpstr>Talgreining – fyrsta ár áætlunar</vt:lpstr>
      <vt:lpstr>Talgerving - markmið</vt:lpstr>
      <vt:lpstr>Talgerving - staðan</vt:lpstr>
      <vt:lpstr>Talgerving – fyrsta ár áætlunar</vt:lpstr>
      <vt:lpstr>Fyrsta ár áætlunar – önnur verkefni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Björk Nikulásdóttir</dc:creator>
  <cp:lastModifiedBy>Anna Björk Nikulásdóttir</cp:lastModifiedBy>
  <cp:revision>39</cp:revision>
  <cp:lastPrinted>2019-10-15T10:23:13Z</cp:lastPrinted>
  <dcterms:created xsi:type="dcterms:W3CDTF">2019-10-14T21:36:54Z</dcterms:created>
  <dcterms:modified xsi:type="dcterms:W3CDTF">2019-11-14T14:26:23Z</dcterms:modified>
</cp:coreProperties>
</file>